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3" r:id="rId3"/>
    <p:sldMasterId id="2147483718" r:id="rId4"/>
  </p:sldMasterIdLst>
  <p:notesMasterIdLst>
    <p:notesMasterId r:id="rId14"/>
  </p:notesMasterIdLst>
  <p:sldIdLst>
    <p:sldId id="339" r:id="rId5"/>
    <p:sldId id="275" r:id="rId6"/>
    <p:sldId id="1248" r:id="rId7"/>
    <p:sldId id="1251" r:id="rId8"/>
    <p:sldId id="276" r:id="rId9"/>
    <p:sldId id="277" r:id="rId10"/>
    <p:sldId id="1249" r:id="rId11"/>
    <p:sldId id="1252" r:id="rId12"/>
    <p:sldId id="123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D5E3DF"/>
    <a:srgbClr val="AAC7BF"/>
    <a:srgbClr val="80AB9F"/>
    <a:srgbClr val="558F7F"/>
    <a:srgbClr val="2B735F"/>
    <a:srgbClr val="EBF0DC"/>
    <a:srgbClr val="D7E1B9"/>
    <a:srgbClr val="C4D397"/>
    <a:srgbClr val="B0C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84" autoAdjust="0"/>
  </p:normalViewPr>
  <p:slideViewPr>
    <p:cSldViewPr snapToGrid="0">
      <p:cViewPr varScale="1">
        <p:scale>
          <a:sx n="83" d="100"/>
          <a:sy n="83" d="100"/>
        </p:scale>
        <p:origin x="8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71FBE-FD74-1D44-866A-6C7779F7561D}" type="datetimeFigureOut">
              <a:rPr lang="de-DE" smtClean="0"/>
              <a:t>20.02.2025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C4D9F-6FFF-BD47-BD08-C3D4C26FEE6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94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reis, Farbigkeit, Grafiken, Screenshot enthält.&#10;&#10;Automatisch generierte Beschreibung">
            <a:extLst>
              <a:ext uri="{FF2B5EF4-FFF2-40B4-BE49-F238E27FC236}">
                <a16:creationId xmlns:a16="http://schemas.microsoft.com/office/drawing/2014/main" id="{1B72EF45-86CD-FC9E-C1C9-E3E0E9EDB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9" y="305851"/>
            <a:ext cx="3262952" cy="1304545"/>
          </a:xfrm>
          <a:prstGeom prst="rect">
            <a:avLst/>
          </a:prstGeom>
        </p:spPr>
      </p:pic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584E83A-388D-3293-48B6-E2665D6748A3}"/>
              </a:ext>
            </a:extLst>
          </p:cNvPr>
          <p:cNvCxnSpPr>
            <a:cxnSpLocks/>
          </p:cNvCxnSpPr>
          <p:nvPr userDrawn="1"/>
        </p:nvCxnSpPr>
        <p:spPr>
          <a:xfrm>
            <a:off x="831849" y="-739308"/>
            <a:ext cx="6704729" cy="0"/>
          </a:xfrm>
          <a:prstGeom prst="line">
            <a:avLst/>
          </a:prstGeom>
          <a:ln w="38100" cap="rnd"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4000">
                  <a:srgbClr val="32466E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1">
            <a:extLst>
              <a:ext uri="{FF2B5EF4-FFF2-40B4-BE49-F238E27FC236}">
                <a16:creationId xmlns:a16="http://schemas.microsoft.com/office/drawing/2014/main" id="{4634AF28-939D-F678-63BF-D82246D1C5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3899"/>
            <a:ext cx="10515600" cy="141888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Das ist der Titel von meinem Vortrag </a:t>
            </a:r>
            <a:br>
              <a:rPr lang="de-DE" dirty="0"/>
            </a:br>
            <a:r>
              <a:rPr lang="de-DE" dirty="0"/>
              <a:t>und hier steht die zweite Zeile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485140ED-F712-F98E-1B14-9C93F3F9CA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49" y="3640220"/>
            <a:ext cx="10515583" cy="365125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Vorname Nachname, Vorname Nachname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6A343E7D-47FC-3FB5-7D5F-42906B40C52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1849" y="4435743"/>
            <a:ext cx="6814457" cy="781707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Veranstaltungstitel Platzhalter</a:t>
            </a:r>
          </a:p>
        </p:txBody>
      </p: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DDDD0361-B221-AD6E-49E2-B450F702CC46}"/>
              </a:ext>
            </a:extLst>
          </p:cNvPr>
          <p:cNvCxnSpPr>
            <a:cxnSpLocks/>
          </p:cNvCxnSpPr>
          <p:nvPr userDrawn="1"/>
        </p:nvCxnSpPr>
        <p:spPr>
          <a:xfrm>
            <a:off x="954741" y="4244015"/>
            <a:ext cx="592341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A24CC74-2996-03BE-AC54-6F4B9A1E114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1849" y="6400222"/>
            <a:ext cx="3008631" cy="321253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rgbClr val="32466E"/>
                </a:solidFill>
              </a:defRPr>
            </a:lvl1pPr>
          </a:lstStyle>
          <a:p>
            <a:r>
              <a:rPr lang="de-AT" dirty="0"/>
              <a:t>3. Juni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814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76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719669" y="2164800"/>
            <a:ext cx="10638367" cy="37536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Präsentationstitel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272004" y="6387003"/>
            <a:ext cx="1086029" cy="266700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030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BKA-2018\BKA2018-Brief\REPUBLIK-AT-DOKUMENTVORLAGEN\POTX\HG_Powerpoint_4zu3.png">
            <a:extLst>
              <a:ext uri="{FF2B5EF4-FFF2-40B4-BE49-F238E27FC236}">
                <a16:creationId xmlns:a16="http://schemas.microsoft.com/office/drawing/2014/main" id="{92F81B1A-389B-4440-99D2-1FE436C53B9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301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719999" y="2832000"/>
            <a:ext cx="10638035" cy="1852800"/>
          </a:xfrm>
        </p:spPr>
        <p:txBody>
          <a:bodyPr/>
          <a:lstStyle>
            <a:lvl1pPr marL="0" indent="0" algn="l">
              <a:lnSpc>
                <a:spcPts val="5333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719667" y="5588001"/>
            <a:ext cx="4563533" cy="554039"/>
          </a:xfrm>
        </p:spPr>
        <p:txBody>
          <a:bodyPr anchor="b"/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sz="1867" i="1"/>
            </a:lvl1pPr>
          </a:lstStyle>
          <a:p>
            <a:pPr lvl="0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19999" y="1416000"/>
            <a:ext cx="10638035" cy="1329600"/>
          </a:xfrm>
        </p:spPr>
        <p:txBody>
          <a:bodyPr anchor="b"/>
          <a:lstStyle>
            <a:lvl1pPr>
              <a:lnSpc>
                <a:spcPts val="5333"/>
              </a:lnSpc>
              <a:defRPr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1224" descr="Bundesministerium &#10;Soziales, Gesundheit, Pflege und Konsumentenschutz" title="Logo">
            <a:extLst>
              <a:ext uri="{FF2B5EF4-FFF2-40B4-BE49-F238E27FC236}">
                <a16:creationId xmlns:a16="http://schemas.microsoft.com/office/drawing/2014/main" id="{1DB0186D-5098-4BD2-B8DD-AF5F7B2AD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42" y="124038"/>
            <a:ext cx="2496820" cy="7738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E3013-C122-48A6-89EC-8B9316072B2F}"/>
              </a:ext>
            </a:extLst>
          </p:cNvPr>
          <p:cNvSpPr txBox="1"/>
          <p:nvPr userDrawn="1"/>
        </p:nvSpPr>
        <p:spPr>
          <a:xfrm>
            <a:off x="5742057" y="23114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eEKP</a:t>
            </a:r>
            <a:endParaRPr lang="de-A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F9B66254-F70D-4297-BEE5-B22C16CC67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2652" y="6385985"/>
            <a:ext cx="27466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de-AT" altLang="de-DE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sozialministerium.at</a:t>
            </a:r>
          </a:p>
        </p:txBody>
      </p:sp>
    </p:spTree>
    <p:extLst>
      <p:ext uri="{BB962C8B-B14F-4D97-AF65-F5344CB8AC3E}">
        <p14:creationId xmlns:p14="http://schemas.microsoft.com/office/powerpoint/2010/main" val="280550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719669" y="1797051"/>
            <a:ext cx="10638367" cy="4346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DDB02A-6C27-47EF-AE42-C2DAED0D71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r>
              <a:rPr lang="pt-BR"/>
              <a:t>E n t w u r f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085042-7637-414F-A2A9-8EDA21D583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72185" y="6385985"/>
            <a:ext cx="1085849" cy="266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CD3DA-0C12-47A9-B735-219067801989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0815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2" y="837401"/>
            <a:ext cx="10638033" cy="8294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669" y="1797051"/>
            <a:ext cx="10638367" cy="4346949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Fußzeilenplatzhalter 12">
            <a:extLst>
              <a:ext uri="{FF2B5EF4-FFF2-40B4-BE49-F238E27FC236}">
                <a16:creationId xmlns:a16="http://schemas.microsoft.com/office/drawing/2014/main" id="{89CAE277-BDDC-47FB-91BB-6566F47DB3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E n t w u r f</a:t>
            </a:r>
            <a:endParaRPr lang="de-AT" dirty="0"/>
          </a:p>
        </p:txBody>
      </p:sp>
      <p:sp>
        <p:nvSpPr>
          <p:cNvPr id="5" name="Foliennummernplatzhalter 13">
            <a:extLst>
              <a:ext uri="{FF2B5EF4-FFF2-40B4-BE49-F238E27FC236}">
                <a16:creationId xmlns:a16="http://schemas.microsoft.com/office/drawing/2014/main" id="{187E3CAF-A4AB-41E2-A8F6-08919282EB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9AD01-68A8-47ED-A3E6-A192568F1330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6868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668" y="1797051"/>
            <a:ext cx="5084233" cy="4346949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274833" y="1797051"/>
            <a:ext cx="5083200" cy="4346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ußzeilenplatzhalter 12">
            <a:extLst>
              <a:ext uri="{FF2B5EF4-FFF2-40B4-BE49-F238E27FC236}">
                <a16:creationId xmlns:a16="http://schemas.microsoft.com/office/drawing/2014/main" id="{D10CD242-63EE-42A5-A5AC-6D13DD3391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E n t w u r f</a:t>
            </a:r>
            <a:endParaRPr lang="de-AT" dirty="0"/>
          </a:p>
        </p:txBody>
      </p:sp>
      <p:sp>
        <p:nvSpPr>
          <p:cNvPr id="8" name="Foliennummernplatzhalter 13">
            <a:extLst>
              <a:ext uri="{FF2B5EF4-FFF2-40B4-BE49-F238E27FC236}">
                <a16:creationId xmlns:a16="http://schemas.microsoft.com/office/drawing/2014/main" id="{2599614E-8AE7-4FF1-BD0D-6330CA5E14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FD1A6-0462-4CBB-A143-FE7227134A8D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8274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720001" y="1797051"/>
            <a:ext cx="5118100" cy="4346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6239935" y="1797051"/>
            <a:ext cx="5118100" cy="4346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ußzeilenplatzhalter 12">
            <a:extLst>
              <a:ext uri="{FF2B5EF4-FFF2-40B4-BE49-F238E27FC236}">
                <a16:creationId xmlns:a16="http://schemas.microsoft.com/office/drawing/2014/main" id="{1921B88E-FB2F-4488-B0D1-BEF466A37E4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E n t w u r f</a:t>
            </a:r>
            <a:endParaRPr lang="de-AT" dirty="0"/>
          </a:p>
        </p:txBody>
      </p:sp>
      <p:sp>
        <p:nvSpPr>
          <p:cNvPr id="6" name="Foliennummernplatzhalter 13">
            <a:extLst>
              <a:ext uri="{FF2B5EF4-FFF2-40B4-BE49-F238E27FC236}">
                <a16:creationId xmlns:a16="http://schemas.microsoft.com/office/drawing/2014/main" id="{5F5E3CDD-388C-4BF9-9E5A-591BEF6D35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7CE6B-5374-4131-B9A0-C985EDB347BE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546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719669" y="1797051"/>
            <a:ext cx="10638367" cy="4346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ußzeilenplatzhalter 12">
            <a:extLst>
              <a:ext uri="{FF2B5EF4-FFF2-40B4-BE49-F238E27FC236}">
                <a16:creationId xmlns:a16="http://schemas.microsoft.com/office/drawing/2014/main" id="{88DDA884-1B18-4582-8513-B193F5DBED1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E n t w u r f</a:t>
            </a:r>
            <a:endParaRPr lang="de-AT" dirty="0"/>
          </a:p>
        </p:txBody>
      </p:sp>
      <p:sp>
        <p:nvSpPr>
          <p:cNvPr id="5" name="Foliennummernplatzhalter 13">
            <a:extLst>
              <a:ext uri="{FF2B5EF4-FFF2-40B4-BE49-F238E27FC236}">
                <a16:creationId xmlns:a16="http://schemas.microsoft.com/office/drawing/2014/main" id="{C0443F33-6F7D-4F34-B692-4E4B8DEC24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7AA3-E13E-4350-B172-33A3536C7B89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10404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999" y="1339200"/>
            <a:ext cx="7185600" cy="1416000"/>
          </a:xfrm>
        </p:spPr>
        <p:txBody>
          <a:bodyPr/>
          <a:lstStyle>
            <a:lvl1pPr>
              <a:lnSpc>
                <a:spcPts val="5333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19667" y="4857751"/>
            <a:ext cx="4564800" cy="1284288"/>
          </a:xfrm>
        </p:spPr>
        <p:txBody>
          <a:bodyPr anchor="b"/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sz="1867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73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4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EE8E335-C29C-E5A9-1FD4-3805D8DE8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Agenda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BB3AB67-9E2A-8948-E6DE-90D34920FF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130" y="1632028"/>
            <a:ext cx="10645200" cy="4417589"/>
          </a:xfrm>
        </p:spPr>
        <p:txBody>
          <a:bodyPr>
            <a:normAutofit/>
          </a:bodyPr>
          <a:lstStyle>
            <a:lvl1pPr marL="452438" indent="-452438">
              <a:buClr>
                <a:srgbClr val="32466E"/>
              </a:buClr>
              <a:buFont typeface="+mj-lt"/>
              <a:buAutoNum type="arabicPeriod"/>
              <a:tabLst/>
              <a:defRPr sz="2400" b="0"/>
            </a:lvl1pPr>
            <a:lvl2pPr marL="241200" indent="0">
              <a:buClr>
                <a:srgbClr val="32466E"/>
              </a:buClr>
              <a:buFont typeface="+mj-lt"/>
              <a:buNone/>
              <a:tabLst/>
              <a:defRPr sz="2000"/>
            </a:lvl2pPr>
            <a:lvl3pPr marL="762000" indent="-463550">
              <a:buClr>
                <a:srgbClr val="32466E"/>
              </a:buClr>
              <a:buFont typeface="+mj-lt"/>
              <a:buAutoNum type="arabicPeriod"/>
              <a:tabLst/>
              <a:defRPr sz="1800"/>
            </a:lvl3pPr>
            <a:lvl4pPr marL="723600" indent="0">
              <a:buClr>
                <a:srgbClr val="32466E"/>
              </a:buClr>
              <a:buFont typeface="+mj-lt"/>
              <a:buNone/>
              <a:defRPr sz="1600"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marL="252000" indent="-457200">
              <a:buFont typeface="+mj-lt"/>
              <a:buAutoNum type="arabicPeriod"/>
            </a:pPr>
            <a:r>
              <a:rPr lang="de-DE" dirty="0"/>
              <a:t>Begrüßung</a:t>
            </a:r>
          </a:p>
          <a:p>
            <a:pPr marL="252000" indent="-457200">
              <a:buFont typeface="+mj-lt"/>
              <a:buAutoNum type="arabicPeriod"/>
            </a:pPr>
            <a:r>
              <a:rPr lang="de-DE" dirty="0"/>
              <a:t>Bericht des Geschäftsführers</a:t>
            </a:r>
          </a:p>
          <a:p>
            <a:pPr marL="252000" indent="-457200">
              <a:buFont typeface="+mj-lt"/>
              <a:buAutoNum type="arabicPeriod"/>
            </a:pPr>
            <a:r>
              <a:rPr lang="de-DE" dirty="0"/>
              <a:t>Gastvortrag </a:t>
            </a:r>
            <a:r>
              <a:rPr lang="de-DE" dirty="0" err="1"/>
              <a:t>Dr.</a:t>
            </a:r>
            <a:r>
              <a:rPr lang="de-DE" baseline="30000" dirty="0" err="1"/>
              <a:t>in</a:t>
            </a:r>
            <a:r>
              <a:rPr lang="de-DE" dirty="0"/>
              <a:t> Martina Musterfrau</a:t>
            </a:r>
          </a:p>
          <a:p>
            <a:pPr marL="252000" indent="-457200">
              <a:buFont typeface="+mj-lt"/>
              <a:buAutoNum type="arabicPeriod"/>
            </a:pPr>
            <a:r>
              <a:rPr lang="de-DE" dirty="0"/>
              <a:t>Planung 2022 in Kleingruppen</a:t>
            </a:r>
          </a:p>
          <a:p>
            <a:pPr marL="939600" lvl="2" indent="-457200">
              <a:buFont typeface="+mj-lt"/>
              <a:buAutoNum type="arabicPeriod"/>
            </a:pPr>
            <a:r>
              <a:rPr lang="de-DE" dirty="0"/>
              <a:t>Finanzen</a:t>
            </a:r>
          </a:p>
          <a:p>
            <a:pPr marL="939600" lvl="2" indent="-457200">
              <a:buFont typeface="+mj-lt"/>
              <a:buAutoNum type="arabicPeriod"/>
            </a:pPr>
            <a:r>
              <a:rPr lang="de-DE" dirty="0"/>
              <a:t>Forschung</a:t>
            </a:r>
          </a:p>
          <a:p>
            <a:pPr marL="939600" lvl="2" indent="-457200">
              <a:buFont typeface="+mj-lt"/>
              <a:buAutoNum type="arabicPeriod"/>
            </a:pPr>
            <a:r>
              <a:rPr lang="de-DE" dirty="0"/>
              <a:t>Personal</a:t>
            </a:r>
          </a:p>
          <a:p>
            <a:pPr marL="252000" indent="-457200">
              <a:buFont typeface="+mj-lt"/>
              <a:buAutoNum type="arabicPeriod"/>
            </a:pPr>
            <a:r>
              <a:rPr lang="de-DE" dirty="0"/>
              <a:t>Allfälliges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6A0792B4-63F5-D296-3ED9-44E1CF3F4C30}"/>
              </a:ext>
            </a:extLst>
          </p:cNvPr>
          <p:cNvCxnSpPr/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079F23B-6618-B240-0DE4-9AE53E48A1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4EB5FDA1-80AF-22D2-CB4B-8568A1D79F98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6CAA43-BD3C-26B5-9732-27A2650F918E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615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30400" cy="6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719999" y="2832000"/>
            <a:ext cx="10638035" cy="1852800"/>
          </a:xfrm>
        </p:spPr>
        <p:txBody>
          <a:bodyPr/>
          <a:lstStyle>
            <a:lvl1pPr marL="0" indent="0" algn="l">
              <a:lnSpc>
                <a:spcPts val="5333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719667" y="5588001"/>
            <a:ext cx="4563533" cy="554039"/>
          </a:xfrm>
        </p:spPr>
        <p:txBody>
          <a:bodyPr anchor="b" anchorCtr="0"/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19999" y="1416000"/>
            <a:ext cx="10638035" cy="1329600"/>
          </a:xfrm>
        </p:spPr>
        <p:txBody>
          <a:bodyPr anchor="b" anchorCtr="0"/>
          <a:lstStyle>
            <a:lvl1pPr>
              <a:lnSpc>
                <a:spcPts val="5333"/>
              </a:lnSpc>
              <a:defRPr sz="4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8812462-4320-4EB9-8F4E-5F01820C7B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56" y="278401"/>
            <a:ext cx="2380827" cy="61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9" descr="Bundesministerium &#10;&#10;&#10;Soziales, Gesundheit, Pflege und Konsumentenschutz">
            <a:extLst>
              <a:ext uri="{FF2B5EF4-FFF2-40B4-BE49-F238E27FC236}">
                <a16:creationId xmlns:a16="http://schemas.microsoft.com/office/drawing/2014/main" id="{915E3D4F-1943-48C1-B089-66F03E5414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" y="278401"/>
            <a:ext cx="1907627" cy="593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761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2" y="989587"/>
            <a:ext cx="10638033" cy="853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719669" y="1948633"/>
            <a:ext cx="10638367" cy="4312468"/>
          </a:xfrm>
        </p:spPr>
        <p:txBody>
          <a:bodyPr/>
          <a:lstStyle>
            <a:lvl2pPr>
              <a:buClr>
                <a:schemeClr val="tx2"/>
              </a:buClr>
              <a:defRPr/>
            </a:lvl2pPr>
            <a:lvl3pPr marL="1007975" indent="-335992">
              <a:buFont typeface="Wingdings" panose="05000000000000000000" pitchFamily="2" charset="2"/>
              <a:buChar char="§"/>
              <a:defRPr/>
            </a:lvl3pPr>
            <a:lvl4pPr marL="1439964" indent="-304792"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defRPr lang="en-US" sz="16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919952">
              <a:spcBef>
                <a:spcPts val="0"/>
              </a:spcBef>
              <a:spcAft>
                <a:spcPts val="8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272004" y="6387003"/>
            <a:ext cx="1086029" cy="266700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2396DE2A-93F0-4EE5-A048-7955B85E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1" y="6387003"/>
            <a:ext cx="4416204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AT" sz="1333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sozialministerium.at</a:t>
            </a:r>
          </a:p>
        </p:txBody>
      </p:sp>
    </p:spTree>
    <p:extLst>
      <p:ext uri="{BB962C8B-B14F-4D97-AF65-F5344CB8AC3E}">
        <p14:creationId xmlns:p14="http://schemas.microsoft.com/office/powerpoint/2010/main" val="145300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2" y="982713"/>
            <a:ext cx="10638033" cy="859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19669" y="1937923"/>
            <a:ext cx="10638367" cy="432317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001" y="6387003"/>
            <a:ext cx="4416204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AT" sz="1333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sozialministerium.at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8209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2" y="985605"/>
            <a:ext cx="10638033" cy="865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720001" y="6387003"/>
            <a:ext cx="4416204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AT" sz="1333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/>
              <a:t>sozialministerium.at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720002" y="1946572"/>
            <a:ext cx="5088133" cy="43145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6383869" y="1946573"/>
            <a:ext cx="4974167" cy="43145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964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3">
          <p15:clr>
            <a:srgbClr val="FBAE40"/>
          </p15:clr>
        </p15:guide>
        <p15:guide id="2" pos="30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19998" y="1339200"/>
            <a:ext cx="8281329" cy="1416000"/>
          </a:xfrm>
        </p:spPr>
        <p:txBody>
          <a:bodyPr/>
          <a:lstStyle>
            <a:lvl1pPr>
              <a:lnSpc>
                <a:spcPts val="5333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719667" y="4857751"/>
            <a:ext cx="4564800" cy="1284288"/>
          </a:xfrm>
        </p:spPr>
        <p:txBody>
          <a:bodyPr anchor="b" anchorCtr="0"/>
          <a:lstStyle>
            <a:lvl1pPr marL="0" indent="0">
              <a:lnSpc>
                <a:spcPts val="2400"/>
              </a:lnSpc>
              <a:spcAft>
                <a:spcPts val="0"/>
              </a:spcAft>
              <a:buNone/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4900F1-8FF2-44C3-B562-E0A1213A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1" y="6387003"/>
            <a:ext cx="4416204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AT" sz="1333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sozialministerium.at</a:t>
            </a:r>
          </a:p>
        </p:txBody>
      </p:sp>
    </p:spTree>
    <p:extLst>
      <p:ext uri="{BB962C8B-B14F-4D97-AF65-F5344CB8AC3E}">
        <p14:creationId xmlns:p14="http://schemas.microsoft.com/office/powerpoint/2010/main" val="58592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>
            <a:extLst>
              <a:ext uri="{FF2B5EF4-FFF2-40B4-BE49-F238E27FC236}">
                <a16:creationId xmlns:a16="http://schemas.microsoft.com/office/drawing/2014/main" id="{0D0D41C7-AAB9-EECF-16F4-E3B13045D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3899"/>
            <a:ext cx="10515600" cy="1418889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Zwischentitel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30BFECE2-6CC6-F0BE-0702-C079B5344CA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49" y="3640220"/>
            <a:ext cx="10515583" cy="3651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 baseline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AT" dirty="0"/>
              <a:t>Hier ist Platz für einen Untertitel</a:t>
            </a:r>
            <a:endParaRPr lang="de-DE" dirty="0"/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8EFF8240-6DAD-0F07-9653-E193D14A35C3}"/>
              </a:ext>
            </a:extLst>
          </p:cNvPr>
          <p:cNvCxnSpPr>
            <a:cxnSpLocks/>
          </p:cNvCxnSpPr>
          <p:nvPr userDrawn="1"/>
        </p:nvCxnSpPr>
        <p:spPr>
          <a:xfrm>
            <a:off x="954741" y="4244015"/>
            <a:ext cx="592341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ED0C4BD6-297E-8E25-BFAC-33D7E40E0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635575-A46F-023F-6FCE-5130B830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Mastertitelformat bearbeiten einzeilig</a:t>
            </a:r>
            <a:br>
              <a:rPr lang="de-DE" dirty="0"/>
            </a:br>
            <a:r>
              <a:rPr lang="de-DE" dirty="0"/>
              <a:t>Headline zweizeilig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CED5DF-4C64-B6B2-1632-E779ACFA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30" y="1632028"/>
            <a:ext cx="10645200" cy="4417589"/>
          </a:xfrm>
        </p:spPr>
        <p:txBody>
          <a:bodyPr>
            <a:normAutofit/>
          </a:bodyPr>
          <a:lstStyle>
            <a:lvl1pPr marL="0" indent="0">
              <a:buClr>
                <a:srgbClr val="32466E"/>
              </a:buClr>
              <a:buFont typeface="Arial" panose="020B0604020202020204" pitchFamily="34" charset="0"/>
              <a:buNone/>
              <a:defRPr sz="2400"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 sz="2000"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 sz="1800"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 sz="1600"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endParaRPr lang="de-DE" dirty="0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5E5A9D79-9BD2-BAEA-C843-DF5ED54169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610614E-0568-9FF3-CCC3-0A3491836D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2083E504-F764-1373-92B0-D184A7DE9D47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39BC4D4-7ED8-2A0E-C185-9CB02952AD9A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99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939A8E-8A2F-4B4B-3EB2-46174A7CB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3130" y="1630800"/>
            <a:ext cx="5244871" cy="4417200"/>
          </a:xfrm>
        </p:spPr>
        <p:txBody>
          <a:bodyPr/>
          <a:lstStyle>
            <a:lvl1pPr marL="0" indent="-2052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114550" indent="-28575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BD6AD3-F6C2-1148-9FF0-E3699C3D5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4000" y="1630800"/>
            <a:ext cx="5246399" cy="4417200"/>
          </a:xfrm>
        </p:spPr>
        <p:txBody>
          <a:bodyPr/>
          <a:lstStyle>
            <a:lvl1pPr marL="0" indent="-2052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AD80A00-11C7-A33A-1F50-62589C2CE966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945A9FFE-4838-F3F3-6BE8-6BF061BAE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Mastertitelformat bearbeiten einzeilig</a:t>
            </a:r>
            <a:br>
              <a:rPr lang="de-DE" dirty="0"/>
            </a:br>
            <a:r>
              <a:rPr lang="de-DE" dirty="0"/>
              <a:t>Headline zweizeilig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EF6338-595A-9FA1-545A-5A65340F93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AB256D5-DE20-65A4-AE7D-670E97DC2C53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3859038-7276-70BB-DA83-548EF3CF6203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5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Fußze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D54838-0AC6-54A2-219B-0A48536331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0F6C2E26-BC7F-2BE4-C87E-C13BC1D5CAC7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CEBAD28D-ED4F-5697-5B06-B5B2FA9BC29F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A8BF6DA-C81A-19ED-9B4C-4BCDFEB5DE28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0B5C7302-37C7-4D4D-C8DC-37B33132F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Mastertitelformat bearbeiten einzeilig</a:t>
            </a:r>
            <a:br>
              <a:rPr lang="de-DE" dirty="0"/>
            </a:br>
            <a:r>
              <a:rPr lang="de-DE" dirty="0"/>
              <a:t>Headline zweizeilig</a:t>
            </a:r>
          </a:p>
        </p:txBody>
      </p:sp>
    </p:spTree>
    <p:extLst>
      <p:ext uri="{BB962C8B-B14F-4D97-AF65-F5344CB8AC3E}">
        <p14:creationId xmlns:p14="http://schemas.microsoft.com/office/powerpoint/2010/main" val="17339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55BF022C-D268-E57E-6B02-CC29FE190DF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3055279" y="3043901"/>
            <a:ext cx="5943599" cy="3414532"/>
          </a:xfrm>
          <a:custGeom>
            <a:avLst/>
            <a:gdLst>
              <a:gd name="connsiteX0" fmla="*/ 0 w 6904298"/>
              <a:gd name="connsiteY0" fmla="*/ 0 h 3414532"/>
              <a:gd name="connsiteX1" fmla="*/ 5197032 w 6904298"/>
              <a:gd name="connsiteY1" fmla="*/ 0 h 3414532"/>
              <a:gd name="connsiteX2" fmla="*/ 6904298 w 6904298"/>
              <a:gd name="connsiteY2" fmla="*/ 1707266 h 3414532"/>
              <a:gd name="connsiteX3" fmla="*/ 5197032 w 6904298"/>
              <a:gd name="connsiteY3" fmla="*/ 3414532 h 3414532"/>
              <a:gd name="connsiteX4" fmla="*/ 0 w 6904298"/>
              <a:gd name="connsiteY4" fmla="*/ 3414532 h 3414532"/>
              <a:gd name="connsiteX0" fmla="*/ 972273 w 6904298"/>
              <a:gd name="connsiteY0" fmla="*/ 0 h 3414532"/>
              <a:gd name="connsiteX1" fmla="*/ 5197032 w 6904298"/>
              <a:gd name="connsiteY1" fmla="*/ 0 h 3414532"/>
              <a:gd name="connsiteX2" fmla="*/ 6904298 w 6904298"/>
              <a:gd name="connsiteY2" fmla="*/ 1707266 h 3414532"/>
              <a:gd name="connsiteX3" fmla="*/ 5197032 w 6904298"/>
              <a:gd name="connsiteY3" fmla="*/ 3414532 h 3414532"/>
              <a:gd name="connsiteX4" fmla="*/ 0 w 6904298"/>
              <a:gd name="connsiteY4" fmla="*/ 3414532 h 3414532"/>
              <a:gd name="connsiteX5" fmla="*/ 972273 w 6904298"/>
              <a:gd name="connsiteY5" fmla="*/ 0 h 3414532"/>
              <a:gd name="connsiteX0" fmla="*/ 11574 w 5943599"/>
              <a:gd name="connsiteY0" fmla="*/ 0 h 3414532"/>
              <a:gd name="connsiteX1" fmla="*/ 4236333 w 5943599"/>
              <a:gd name="connsiteY1" fmla="*/ 0 h 3414532"/>
              <a:gd name="connsiteX2" fmla="*/ 5943599 w 5943599"/>
              <a:gd name="connsiteY2" fmla="*/ 1707266 h 3414532"/>
              <a:gd name="connsiteX3" fmla="*/ 4236333 w 5943599"/>
              <a:gd name="connsiteY3" fmla="*/ 3414532 h 3414532"/>
              <a:gd name="connsiteX4" fmla="*/ 0 w 5943599"/>
              <a:gd name="connsiteY4" fmla="*/ 3414532 h 3414532"/>
              <a:gd name="connsiteX5" fmla="*/ 11574 w 5943599"/>
              <a:gd name="connsiteY5" fmla="*/ 0 h 34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3599" h="3414532">
                <a:moveTo>
                  <a:pt x="11574" y="0"/>
                </a:moveTo>
                <a:lnTo>
                  <a:pt x="4236333" y="0"/>
                </a:lnTo>
                <a:cubicBezTo>
                  <a:pt x="5179230" y="0"/>
                  <a:pt x="5943599" y="764369"/>
                  <a:pt x="5943599" y="1707266"/>
                </a:cubicBezTo>
                <a:cubicBezTo>
                  <a:pt x="5943599" y="2650163"/>
                  <a:pt x="5179230" y="3414532"/>
                  <a:pt x="4236333" y="3414532"/>
                </a:cubicBezTo>
                <a:lnTo>
                  <a:pt x="0" y="3414532"/>
                </a:lnTo>
                <a:cubicBezTo>
                  <a:pt x="0" y="2276355"/>
                  <a:pt x="11574" y="1138177"/>
                  <a:pt x="11574" y="0"/>
                </a:cubicBezTo>
                <a:close/>
              </a:path>
            </a:pathLst>
          </a:custGeom>
          <a:blipFill dpi="0" rotWithShape="1">
            <a:blip r:embed="rId3"/>
            <a:srcRect/>
            <a:tile tx="19050" ty="254000" sx="100000" sy="100000" flip="none" algn="ctr"/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6193DA0-12BA-B281-5815-37E51D87B7BD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1">
            <a:extLst>
              <a:ext uri="{FF2B5EF4-FFF2-40B4-BE49-F238E27FC236}">
                <a16:creationId xmlns:a16="http://schemas.microsoft.com/office/drawing/2014/main" id="{98FC5539-E23C-9067-8B80-D6C094731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Mastertitelformat bearbeiten einzeilig</a:t>
            </a:r>
            <a:br>
              <a:rPr lang="de-DE" dirty="0"/>
            </a:br>
            <a:r>
              <a:rPr lang="de-DE" dirty="0"/>
              <a:t>Headline zweizeilig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9658565-160F-11B6-3BFB-0407E41BE9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4C56EF91-F1EE-07AD-2D0A-C5BF1764CA51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DA60EAE5-AFC3-BC1B-C4D7-5AB5C153DA0E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1238FF9C-858E-6271-90C1-FD14AF98A8B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745390"/>
            <a:ext cx="5885727" cy="3797662"/>
          </a:xfrm>
          <a:custGeom>
            <a:avLst/>
            <a:gdLst>
              <a:gd name="connsiteX0" fmla="*/ 0 w 5885727"/>
              <a:gd name="connsiteY0" fmla="*/ 0 h 3797662"/>
              <a:gd name="connsiteX1" fmla="*/ 3923818 w 5885727"/>
              <a:gd name="connsiteY1" fmla="*/ 0 h 3797662"/>
              <a:gd name="connsiteX2" fmla="*/ 5885727 w 5885727"/>
              <a:gd name="connsiteY2" fmla="*/ 1898831 h 3797662"/>
              <a:gd name="connsiteX3" fmla="*/ 3923818 w 5885727"/>
              <a:gd name="connsiteY3" fmla="*/ 3797662 h 3797662"/>
              <a:gd name="connsiteX4" fmla="*/ 0 w 5885727"/>
              <a:gd name="connsiteY4" fmla="*/ 3797662 h 379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5727" h="3797662">
                <a:moveTo>
                  <a:pt x="0" y="0"/>
                </a:moveTo>
                <a:lnTo>
                  <a:pt x="3923818" y="0"/>
                </a:lnTo>
                <a:cubicBezTo>
                  <a:pt x="5007350" y="0"/>
                  <a:pt x="5885727" y="850136"/>
                  <a:pt x="5885727" y="1898831"/>
                </a:cubicBezTo>
                <a:cubicBezTo>
                  <a:pt x="5885727" y="2947526"/>
                  <a:pt x="5007350" y="3797662"/>
                  <a:pt x="3923818" y="3797662"/>
                </a:cubicBezTo>
                <a:lnTo>
                  <a:pt x="0" y="3797662"/>
                </a:lnTo>
                <a:close/>
              </a:path>
            </a:pathLst>
          </a:custGeom>
          <a:blipFill>
            <a:blip r:embed="rId3"/>
            <a:stretch>
              <a:fillRect t="-11955" b="-11955"/>
            </a:stretch>
          </a:blip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de-DE" dirty="0"/>
          </a:p>
        </p:txBody>
      </p:sp>
      <p:sp>
        <p:nvSpPr>
          <p:cNvPr id="42" name="Inhaltsplatzhalter 3">
            <a:extLst>
              <a:ext uri="{FF2B5EF4-FFF2-40B4-BE49-F238E27FC236}">
                <a16:creationId xmlns:a16="http://schemas.microsoft.com/office/drawing/2014/main" id="{F5A87B07-17A8-EF60-460F-27C7B51AAE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4000" y="1745389"/>
            <a:ext cx="5246399" cy="4304213"/>
          </a:xfrm>
        </p:spPr>
        <p:txBody>
          <a:bodyPr>
            <a:normAutofit/>
          </a:bodyPr>
          <a:lstStyle>
            <a:lvl1pPr marL="0" indent="0">
              <a:buClr>
                <a:srgbClr val="32466E"/>
              </a:buClr>
              <a:buFont typeface="Arial" panose="020B0604020202020204" pitchFamily="34" charset="0"/>
              <a:buNone/>
              <a:defRPr sz="2400"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Bild einfügen:</a:t>
            </a:r>
          </a:p>
          <a:p>
            <a:pPr lvl="0"/>
            <a:r>
              <a:rPr lang="de-DE" dirty="0"/>
              <a:t>Formoptionen &gt; Füllung &gt; Bild- oder Texturfüllung &gt; Bildquelle &gt; Einfügen …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in Form einpassen: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Bildformat &gt; Zuschneiden &gt; Ausfüllen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43" name="Textplatzhalter 10">
            <a:extLst>
              <a:ext uri="{FF2B5EF4-FFF2-40B4-BE49-F238E27FC236}">
                <a16:creationId xmlns:a16="http://schemas.microsoft.com/office/drawing/2014/main" id="{521D8946-1ACC-C094-5097-7F6359AC87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1601" y="5578422"/>
            <a:ext cx="3092739" cy="175372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800"/>
            </a:lvl1pPr>
            <a:lvl2pPr marL="457200" indent="0" algn="r">
              <a:buFontTx/>
              <a:buNone/>
              <a:defRPr sz="1200"/>
            </a:lvl2pPr>
            <a:lvl3pPr marL="914400" indent="0" algn="r">
              <a:buFontTx/>
              <a:buNone/>
              <a:defRPr sz="1200"/>
            </a:lvl3pPr>
            <a:lvl4pPr marL="1371600" indent="0" algn="r">
              <a:buFontTx/>
              <a:buNone/>
              <a:defRPr sz="1200"/>
            </a:lvl4pPr>
            <a:lvl5pPr marL="1828800" indent="0" algn="r">
              <a:buFontTx/>
              <a:buNone/>
              <a:defRPr sz="1200"/>
            </a:lvl5pPr>
          </a:lstStyle>
          <a:p>
            <a:pPr lvl="0"/>
            <a:r>
              <a:rPr lang="de-DE" dirty="0"/>
              <a:t>© </a:t>
            </a:r>
            <a:r>
              <a:rPr lang="de-DE" dirty="0" err="1"/>
              <a:t>Fotocredit</a:t>
            </a:r>
            <a:r>
              <a:rPr lang="de-DE" dirty="0"/>
              <a:t> bzw. Quelle für Grafik</a:t>
            </a:r>
          </a:p>
        </p:txBody>
      </p:sp>
    </p:spTree>
    <p:extLst>
      <p:ext uri="{BB962C8B-B14F-4D97-AF65-F5344CB8AC3E}">
        <p14:creationId xmlns:p14="http://schemas.microsoft.com/office/powerpoint/2010/main" val="80798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48089D2-DB7C-E327-F64A-6B197857EB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1600" y="1745389"/>
            <a:ext cx="2363027" cy="3150702"/>
          </a:xfrm>
          <a:prstGeom prst="roundRect">
            <a:avLst>
              <a:gd name="adj" fmla="val 4980"/>
            </a:avLst>
          </a:prstGeom>
          <a:blipFill>
            <a:blip r:embed="rId3"/>
            <a:srcRect/>
            <a:stretch>
              <a:fillRect t="-1253" b="-11271"/>
            </a:stretch>
          </a:blipFill>
        </p:spPr>
        <p:txBody>
          <a:bodyPr/>
          <a:lstStyle/>
          <a:p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EDA9AD8-5A1F-FA09-3834-0A288BB7E1EA}"/>
              </a:ext>
            </a:extLst>
          </p:cNvPr>
          <p:cNvCxnSpPr>
            <a:cxnSpLocks/>
          </p:cNvCxnSpPr>
          <p:nvPr userDrawn="1"/>
        </p:nvCxnSpPr>
        <p:spPr>
          <a:xfrm>
            <a:off x="-283716" y="927644"/>
            <a:ext cx="768096" cy="0"/>
          </a:xfrm>
          <a:prstGeom prst="line">
            <a:avLst/>
          </a:prstGeom>
          <a:ln w="47625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FF886A33-C272-EDC7-10A9-3ED130564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30" y="365768"/>
            <a:ext cx="10645740" cy="112375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400">
                <a:solidFill>
                  <a:srgbClr val="32466E"/>
                </a:solidFill>
              </a:defRPr>
            </a:lvl1pPr>
          </a:lstStyle>
          <a:p>
            <a:r>
              <a:rPr lang="de-DE" dirty="0"/>
              <a:t>Mastertitelformat bearbeiten einzeilig</a:t>
            </a:r>
            <a:br>
              <a:rPr lang="de-DE" dirty="0"/>
            </a:br>
            <a:r>
              <a:rPr lang="de-DE" dirty="0"/>
              <a:t>Headline zweizeilig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8AF675C-F54E-6500-FF8F-315A2B6F1E3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26106" y="1745389"/>
            <a:ext cx="7994294" cy="4304213"/>
          </a:xfrm>
        </p:spPr>
        <p:txBody>
          <a:bodyPr/>
          <a:lstStyle>
            <a:lvl1pPr marL="0" indent="0">
              <a:buClr>
                <a:srgbClr val="32466E"/>
              </a:buClr>
              <a:buFont typeface="Arial" panose="020B0604020202020204" pitchFamily="34" charset="0"/>
              <a:buNone/>
              <a:defRPr/>
            </a:lvl1pPr>
            <a:lvl2pPr marL="446400" indent="-205200">
              <a:buClr>
                <a:srgbClr val="32466E"/>
              </a:buClr>
              <a:buFont typeface="Symbol" pitchFamily="2" charset="2"/>
              <a:buChar char="-"/>
              <a:defRPr/>
            </a:lvl2pPr>
            <a:lvl3pPr marL="687600" indent="-205200">
              <a:buClr>
                <a:srgbClr val="32466E"/>
              </a:buClr>
              <a:buFont typeface="Symbol" pitchFamily="2" charset="2"/>
              <a:buChar char="-"/>
              <a:defRPr/>
            </a:lvl3pPr>
            <a:lvl4pPr marL="928800" indent="-205200">
              <a:buClr>
                <a:srgbClr val="32466E"/>
              </a:buClr>
              <a:buFont typeface="Symbol" pitchFamily="2" charset="2"/>
              <a:buChar char="-"/>
              <a:defRPr/>
            </a:lvl4pPr>
            <a:lvl5pPr marL="2057400" indent="-228600">
              <a:buClr>
                <a:srgbClr val="32466E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Bild einfügen:</a:t>
            </a:r>
          </a:p>
          <a:p>
            <a:pPr lvl="0"/>
            <a:r>
              <a:rPr lang="de-DE" dirty="0"/>
              <a:t>Formoptionen &gt; Füllung &gt; Bild- oder Texturfüllung &gt; Bildquelle &gt; Einfügen …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in Form einpassen: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Bildformat &gt; Zuschneiden &gt; Ausfüllen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2466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39B385F-E4B8-B4F8-7E41-A1899E38DD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-1153934" y="3262035"/>
            <a:ext cx="3092739" cy="175372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800"/>
            </a:lvl1pPr>
            <a:lvl2pPr marL="457200" indent="0" algn="r">
              <a:buFontTx/>
              <a:buNone/>
              <a:defRPr sz="1200"/>
            </a:lvl2pPr>
            <a:lvl3pPr marL="914400" indent="0" algn="r">
              <a:buFontTx/>
              <a:buNone/>
              <a:defRPr sz="1200"/>
            </a:lvl3pPr>
            <a:lvl4pPr marL="1371600" indent="0" algn="r">
              <a:buFontTx/>
              <a:buNone/>
              <a:defRPr sz="1200"/>
            </a:lvl4pPr>
            <a:lvl5pPr marL="1828800" indent="0" algn="r">
              <a:buFontTx/>
              <a:buNone/>
              <a:defRPr sz="1200"/>
            </a:lvl5pPr>
          </a:lstStyle>
          <a:p>
            <a:pPr lvl="0"/>
            <a:r>
              <a:rPr lang="de-DE" dirty="0"/>
              <a:t>© </a:t>
            </a:r>
            <a:r>
              <a:rPr lang="de-DE" dirty="0" err="1"/>
              <a:t>Fotocredit</a:t>
            </a:r>
            <a:r>
              <a:rPr lang="de-DE" dirty="0"/>
              <a:t> bzw. Quelle für Grafik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A0D1255-ADF5-A019-1624-B7782939FA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447B3746-9024-D98F-6E3E-4E8CCC3C00D4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BE0FE50-502E-DF68-4140-8E694D042B79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2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Fußze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B9D612F-3679-E04F-26A6-65E141E2BD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259" y="6227496"/>
            <a:ext cx="1449202" cy="579399"/>
          </a:xfrm>
          <a:prstGeom prst="rect">
            <a:avLst/>
          </a:prstGeom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C144A7A6-0CEB-F976-F0BE-78A6454A1F9B}"/>
              </a:ext>
            </a:extLst>
          </p:cNvPr>
          <p:cNvSpPr txBox="1">
            <a:spLocks/>
          </p:cNvSpPr>
          <p:nvPr userDrawn="1"/>
        </p:nvSpPr>
        <p:spPr>
          <a:xfrm>
            <a:off x="10909325" y="6334634"/>
            <a:ext cx="509546" cy="36512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32466E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DDAD29-9C84-4C30-AD8B-6C7813DB0CBB}" type="slidenum">
              <a:rPr lang="de-DE" sz="1000" smtClean="0"/>
              <a:pPr algn="r"/>
              <a:t>‹Nr.›</a:t>
            </a:fld>
            <a:endParaRPr lang="de-DE" sz="1000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E2BE1DC-53E2-F380-9AFC-25CAA5B52018}"/>
              </a:ext>
            </a:extLst>
          </p:cNvPr>
          <p:cNvCxnSpPr>
            <a:cxnSpLocks/>
          </p:cNvCxnSpPr>
          <p:nvPr userDrawn="1"/>
        </p:nvCxnSpPr>
        <p:spPr>
          <a:xfrm>
            <a:off x="773400" y="6192125"/>
            <a:ext cx="10645200" cy="0"/>
          </a:xfrm>
          <a:prstGeom prst="line">
            <a:avLst/>
          </a:prstGeom>
          <a:ln w="9525" cap="rnd">
            <a:solidFill>
              <a:srgbClr val="32466E">
                <a:alpha val="18422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96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378A4C9-6BF9-28D0-071A-2FA66CD3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F40171-C1BB-33C9-07D4-96562F26F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4231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0" r:id="rId4"/>
    <p:sldLayoutId id="2147483652" r:id="rId5"/>
    <p:sldLayoutId id="2147483654" r:id="rId6"/>
    <p:sldLayoutId id="2147483659" r:id="rId7"/>
    <p:sldLayoutId id="2147483660" r:id="rId8"/>
    <p:sldLayoutId id="2147483655" r:id="rId9"/>
    <p:sldLayoutId id="2147483658" r:id="rId10"/>
    <p:sldLayoutId id="214748374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32466E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0" indent="-205200" algn="l" defTabSz="914400" rtl="0" eaLnBrk="1" latinLnBrk="0" hangingPunct="1">
        <a:lnSpc>
          <a:spcPct val="100000"/>
        </a:lnSpc>
        <a:spcBef>
          <a:spcPts val="1000"/>
        </a:spcBef>
        <a:buClr>
          <a:srgbClr val="32466E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464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876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288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6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70000" indent="-205200" algn="l" defTabSz="914400" rtl="0" eaLnBrk="1" latinLnBrk="0" hangingPunct="1">
        <a:lnSpc>
          <a:spcPct val="100000"/>
        </a:lnSpc>
        <a:spcBef>
          <a:spcPts val="500"/>
        </a:spcBef>
        <a:buClr>
          <a:srgbClr val="32466E"/>
        </a:buClr>
        <a:buFont typeface="Symbol" pitchFamily="2" charset="2"/>
        <a:buChar char="-"/>
        <a:defRPr sz="12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>
            <a:extLst>
              <a:ext uri="{FF2B5EF4-FFF2-40B4-BE49-F238E27FC236}">
                <a16:creationId xmlns:a16="http://schemas.microsoft.com/office/drawing/2014/main" id="{2A7E5343-5E46-4446-B16E-FC4DBBD0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232217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0218FA32-3056-437A-99F0-3DAB1F1AF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797051"/>
            <a:ext cx="10638367" cy="43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 </a:t>
            </a:r>
            <a:br>
              <a:rPr lang="de-DE" altLang="de-DE" dirty="0"/>
            </a:br>
            <a:r>
              <a:rPr lang="de-DE" altLang="de-DE" dirty="0"/>
              <a:t>Erste Ebene </a:t>
            </a:r>
          </a:p>
          <a:p>
            <a:pPr lvl="1"/>
            <a:r>
              <a:rPr lang="de-DE" altLang="de-DE" dirty="0"/>
              <a:t>Zweite Ebene – wie Ebene zuvor</a:t>
            </a:r>
          </a:p>
          <a:p>
            <a:pPr lvl="2"/>
            <a:r>
              <a:rPr lang="de-DE" altLang="de-DE" dirty="0"/>
              <a:t>Dritte Ebene – wie Ebene zuvor</a:t>
            </a:r>
          </a:p>
        </p:txBody>
      </p:sp>
      <p:sp>
        <p:nvSpPr>
          <p:cNvPr id="9" name="Fußzeilenplatzhalter 12">
            <a:extLst>
              <a:ext uri="{FF2B5EF4-FFF2-40B4-BE49-F238E27FC236}">
                <a16:creationId xmlns:a16="http://schemas.microsoft.com/office/drawing/2014/main" id="{A4BC99DB-12AC-48E8-A543-3BCE9C85D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667" y="6385985"/>
            <a:ext cx="9167284" cy="266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67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pt-BR"/>
              <a:t>E n t w u r f</a:t>
            </a:r>
            <a:endParaRPr lang="de-AT" dirty="0"/>
          </a:p>
        </p:txBody>
      </p:sp>
      <p:sp>
        <p:nvSpPr>
          <p:cNvPr id="20" name="Foliennummernplatzhalter 13">
            <a:extLst>
              <a:ext uri="{FF2B5EF4-FFF2-40B4-BE49-F238E27FC236}">
                <a16:creationId xmlns:a16="http://schemas.microsoft.com/office/drawing/2014/main" id="{C7F793E8-319B-410A-BF80-D6C81D28B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7451" y="6385985"/>
            <a:ext cx="1280583" cy="266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0B402F1B-0935-493B-9230-838A3907C586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1030" name="Textfeld 10">
            <a:extLst>
              <a:ext uri="{FF2B5EF4-FFF2-40B4-BE49-F238E27FC236}">
                <a16:creationId xmlns:a16="http://schemas.microsoft.com/office/drawing/2014/main" id="{248A2631-E1A9-44E6-B9ED-D0D9A1BC6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52" y="6385985"/>
            <a:ext cx="27466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de-AT" altLang="de-DE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sozialministerium.at</a:t>
            </a:r>
          </a:p>
        </p:txBody>
      </p:sp>
      <p:sp>
        <p:nvSpPr>
          <p:cNvPr id="1031" name="Titelplatzhalter 1">
            <a:extLst>
              <a:ext uri="{FF2B5EF4-FFF2-40B4-BE49-F238E27FC236}">
                <a16:creationId xmlns:a16="http://schemas.microsoft.com/office/drawing/2014/main" id="{76BE1299-096C-4E83-9E96-8D3DDE022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9667" y="852079"/>
            <a:ext cx="10638367" cy="8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  <a:endParaRPr lang="de-AT" altLang="de-DE" dirty="0"/>
          </a:p>
        </p:txBody>
      </p:sp>
      <p:pic>
        <p:nvPicPr>
          <p:cNvPr id="10" name="Grafik 1224" descr="Bundesministerium &#10;Soziales, Gesundheit, Pflege und Konsumentenschutz" title="Logo">
            <a:extLst>
              <a:ext uri="{FF2B5EF4-FFF2-40B4-BE49-F238E27FC236}">
                <a16:creationId xmlns:a16="http://schemas.microsoft.com/office/drawing/2014/main" id="{0C5C1932-03AE-4C32-9486-7C40D57E53E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42" y="124038"/>
            <a:ext cx="2496820" cy="773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8193371-A72F-4703-BBFE-01F4758792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47" y="97790"/>
            <a:ext cx="2380827" cy="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BE457-E386-4A12-8AC0-546CED6BF9CB}"/>
              </a:ext>
            </a:extLst>
          </p:cNvPr>
          <p:cNvSpPr txBox="1"/>
          <p:nvPr userDrawn="1"/>
        </p:nvSpPr>
        <p:spPr>
          <a:xfrm>
            <a:off x="5742057" y="23114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eEKP</a:t>
            </a:r>
            <a:endParaRPr lang="de-AT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609585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121917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828754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2438339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34425" indent="-334425" algn="l" rtl="0" eaLnBrk="1" fontAlgn="base" hangingPunct="1">
        <a:lnSpc>
          <a:spcPts val="3200"/>
        </a:lnSpc>
        <a:spcBef>
          <a:spcPct val="0"/>
        </a:spcBef>
        <a:spcAft>
          <a:spcPts val="190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rgbClr val="0F1B2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70967" indent="-334425" algn="l" rtl="0" eaLnBrk="1" fontAlgn="base" hangingPunct="1">
        <a:lnSpc>
          <a:spcPts val="3200"/>
        </a:lnSpc>
        <a:spcBef>
          <a:spcPct val="0"/>
        </a:spcBef>
        <a:spcAft>
          <a:spcPts val="1900"/>
        </a:spcAft>
        <a:buFont typeface="Corbel" panose="020B0503020204020204" pitchFamily="34" charset="0"/>
        <a:buChar char="−"/>
        <a:defRPr kern="1200">
          <a:solidFill>
            <a:srgbClr val="0F1B2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07508" indent="-334425" algn="l" rtl="0" eaLnBrk="1" fontAlgn="base" hangingPunct="1">
        <a:lnSpc>
          <a:spcPts val="3200"/>
        </a:lnSpc>
        <a:spcBef>
          <a:spcPct val="0"/>
        </a:spcBef>
        <a:spcAft>
          <a:spcPts val="190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rgbClr val="0F1B2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133547" indent="-304792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kern="1200">
          <a:solidFill>
            <a:srgbClr val="0F1B20"/>
          </a:solidFill>
          <a:latin typeface="+mn-lt"/>
          <a:ea typeface="+mn-ea"/>
          <a:cs typeface="Calibri" panose="020F0502020204030204" pitchFamily="34" charset="0"/>
        </a:defRPr>
      </a:lvl4pPr>
      <a:lvl5pPr marL="2743131" indent="-304792" algn="l" rtl="0" eaLnBrk="1" fontAlgn="base" hangingPunct="1">
        <a:lnSpc>
          <a:spcPct val="90000"/>
        </a:lnSpc>
        <a:spcBef>
          <a:spcPts val="533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»"/>
        <a:defRPr kern="1200">
          <a:solidFill>
            <a:srgbClr val="0F1B20"/>
          </a:solidFill>
          <a:latin typeface="+mn-lt"/>
          <a:ea typeface="+mn-ea"/>
          <a:cs typeface="Calibri" panose="020F050202020403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804">
          <p15:clr>
            <a:srgbClr val="F26B43"/>
          </p15:clr>
        </p15:guide>
        <p15:guide id="4" orient="horz" pos="849">
          <p15:clr>
            <a:srgbClr val="F26B43"/>
          </p15:clr>
        </p15:guide>
        <p15:guide id="5" orient="horz" pos="2913">
          <p15:clr>
            <a:srgbClr val="F26B43"/>
          </p15:clr>
        </p15:guide>
        <p15:guide id="6" pos="3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98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32493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0002" y="1940289"/>
            <a:ext cx="10638033" cy="43208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10077601" y="6387003"/>
            <a:ext cx="1280432" cy="266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20002" y="985605"/>
            <a:ext cx="10638033" cy="86571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0" name="Grafik 9" descr="Bundesministerium &#10;&#10;&#10;Soziales, Gesundheit, Pflege und Konsumentenschutz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" y="278401"/>
            <a:ext cx="1907627" cy="59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43FBC418-ED81-48CA-88E2-BC13C77AA48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56" y="278401"/>
            <a:ext cx="2380827" cy="61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2396DE2A-93F0-4EE5-A048-7955B85EB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1" y="6387003"/>
            <a:ext cx="4416204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de-AT" sz="1333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sozialministerium.at</a:t>
            </a:r>
          </a:p>
        </p:txBody>
      </p:sp>
    </p:spTree>
    <p:extLst>
      <p:ext uri="{BB962C8B-B14F-4D97-AF65-F5344CB8AC3E}">
        <p14:creationId xmlns:p14="http://schemas.microsoft.com/office/powerpoint/2010/main" val="152378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hf hdr="0" dt="0"/>
  <p:txStyles>
    <p:titleStyle>
      <a:lvl1pPr algn="l" defTabSz="1219170" rtl="0" eaLnBrk="1" latinLnBrk="0" hangingPunct="1">
        <a:lnSpc>
          <a:spcPts val="4000"/>
        </a:lnSpc>
        <a:spcBef>
          <a:spcPct val="0"/>
        </a:spcBef>
        <a:buNone/>
        <a:defRPr sz="32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35992" marR="0" indent="-335992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6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71983" marR="0" indent="-335992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SzTx/>
        <a:buFont typeface="Corbel" panose="020B0503020204020204" pitchFamily="34" charset="0"/>
        <a:buChar char="−"/>
        <a:tabLst/>
        <a:defRPr sz="16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07975" indent="-335992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533"/>
        </a:spcBef>
        <a:buClr>
          <a:schemeClr val="tx2"/>
        </a:buClr>
        <a:buFont typeface="Arial" pitchFamily="34" charset="0"/>
        <a:buChar char="»"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AA27E-A6F8-5E97-0FFA-68380445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719555"/>
            <a:ext cx="10515600" cy="1418889"/>
          </a:xfrm>
        </p:spPr>
        <p:txBody>
          <a:bodyPr>
            <a:normAutofit/>
          </a:bodyPr>
          <a:lstStyle/>
          <a:p>
            <a:r>
              <a:rPr lang="de-AT" sz="4400" dirty="0"/>
              <a:t>The Austrian National </a:t>
            </a:r>
            <a:r>
              <a:rPr lang="de-AT" sz="4400" dirty="0" err="1"/>
              <a:t>eHealth</a:t>
            </a:r>
            <a:r>
              <a:rPr lang="de-AT" sz="4400" dirty="0"/>
              <a:t> </a:t>
            </a:r>
            <a:r>
              <a:rPr lang="de-AT" sz="4400" dirty="0" err="1"/>
              <a:t>Strategy</a:t>
            </a:r>
            <a:br>
              <a:rPr lang="de-AT" dirty="0"/>
            </a:br>
            <a:r>
              <a:rPr lang="de-AT" sz="2700" dirty="0" err="1"/>
              <a:t>Overview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126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B55D52-D054-560D-2C4B-B4FBF3F1A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98" y="1641265"/>
            <a:ext cx="10645200" cy="4417589"/>
          </a:xfrm>
        </p:spPr>
        <p:txBody>
          <a:bodyPr>
            <a:normAutofit/>
          </a:bodyPr>
          <a:lstStyle/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+mj-lt"/>
              </a:rPr>
              <a:t>Joint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strategy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by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Federal Ministry,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states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br>
              <a:rPr lang="de-DE" dirty="0">
                <a:solidFill>
                  <a:srgbClr val="000000"/>
                </a:solidFill>
                <a:latin typeface="+mj-lt"/>
              </a:rPr>
            </a:br>
            <a:r>
              <a:rPr lang="de-DE" dirty="0" err="1">
                <a:solidFill>
                  <a:srgbClr val="000000"/>
                </a:solidFill>
                <a:latin typeface="+mj-lt"/>
              </a:rPr>
              <a:t>statutory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social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insurance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bodies</a:t>
            </a:r>
            <a:endParaRPr lang="de-DE" dirty="0">
              <a:solidFill>
                <a:srgbClr val="000000"/>
              </a:solidFill>
              <a:latin typeface="+mj-lt"/>
            </a:endParaRPr>
          </a:p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err="1">
                <a:solidFill>
                  <a:srgbClr val="000000"/>
                </a:solidFill>
                <a:latin typeface="+mj-lt"/>
              </a:rPr>
              <a:t>Commissioned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by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Federal Target-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Based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Governance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Commission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dirty="0" err="1">
                <a:solidFill>
                  <a:srgbClr val="000000"/>
                </a:solidFill>
                <a:latin typeface="+mj-lt"/>
              </a:rPr>
              <a:t>Strategy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process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supported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by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Gesundheit Österreich GmbH </a:t>
            </a:r>
            <a:br>
              <a:rPr lang="de-DE" dirty="0">
                <a:solidFill>
                  <a:srgbClr val="000000"/>
                </a:solidFill>
                <a:latin typeface="+mj-lt"/>
              </a:rPr>
            </a:br>
            <a:r>
              <a:rPr lang="de-DE" dirty="0">
                <a:solidFill>
                  <a:srgbClr val="000000"/>
                </a:solidFill>
                <a:latin typeface="+mj-lt"/>
              </a:rPr>
              <a:t>(Austrian National Public Health Institute)</a:t>
            </a:r>
          </a:p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+mj-lt"/>
              </a:rPr>
              <a:t>Focus: 2030</a:t>
            </a:r>
          </a:p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000000"/>
              </a:solidFill>
              <a:highlight>
                <a:srgbClr val="FFFF00"/>
              </a:highlight>
              <a:latin typeface="+mj-lt"/>
            </a:endParaRPr>
          </a:p>
          <a:p>
            <a:pPr marL="662383" lvl="1" indent="-304792" defTabSz="1219170">
              <a:spcBef>
                <a:spcPts val="1600"/>
              </a:spcBef>
              <a:defRPr/>
            </a:pPr>
            <a:endParaRPr lang="de-DE" sz="2400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8DB67A56-01BF-B141-A697-98FB3D05E49B}"/>
              </a:ext>
            </a:extLst>
          </p:cNvPr>
          <p:cNvSpPr txBox="1">
            <a:spLocks/>
          </p:cNvSpPr>
          <p:nvPr/>
        </p:nvSpPr>
        <p:spPr>
          <a:xfrm>
            <a:off x="720002" y="2328503"/>
            <a:ext cx="11074245" cy="430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00000"/>
              <a:buFont typeface="Systemschrift Normal"/>
              <a:buChar char="•"/>
              <a:defRPr sz="20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496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702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2383" lvl="1" indent="-304792" defTabSz="1219170">
              <a:spcBef>
                <a:spcPts val="1600"/>
              </a:spcBef>
              <a:defRPr/>
            </a:pP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604017" y="6326823"/>
            <a:ext cx="4064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67" dirty="0"/>
              <a:t>3</a:t>
            </a:r>
            <a:endParaRPr lang="de-AT" sz="1467" dirty="0"/>
          </a:p>
        </p:txBody>
      </p:sp>
    </p:spTree>
    <p:extLst>
      <p:ext uri="{BB962C8B-B14F-4D97-AF65-F5344CB8AC3E}">
        <p14:creationId xmlns:p14="http://schemas.microsoft.com/office/powerpoint/2010/main" val="298140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E9807-92A8-7DB5-9403-BEA08C4F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eHealth strategy - process</a:t>
            </a: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F9CBD90-3A84-972C-2BD4-488F448F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5" y="1349051"/>
            <a:ext cx="9178873" cy="43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ED345-C0CB-3651-86B0-6D0CE2D90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B2984-1832-753D-2B98-5A07EC33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eHealth Strategy Phase 1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EEAD69-EF69-EA9A-40FB-49EC24773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srgbClr val="000000"/>
                </a:solidFill>
                <a:latin typeface="+mj-lt"/>
              </a:rPr>
              <a:t>eHealth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strategy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working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group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representatives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from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federal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government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provinces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and social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insurance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funds</a:t>
            </a:r>
            <a:endParaRPr lang="de-DE" sz="2000" dirty="0">
              <a:solidFill>
                <a:srgbClr val="000000"/>
              </a:solidFill>
              <a:latin typeface="+mj-lt"/>
            </a:endParaRPr>
          </a:p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+mj-lt"/>
              </a:rPr>
              <a:t>Basis: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Existing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Austrian and EU-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wide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strategies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implementation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plans</a:t>
            </a:r>
            <a:endParaRPr lang="de-DE" sz="2000" dirty="0">
              <a:solidFill>
                <a:srgbClr val="000000"/>
              </a:solidFill>
              <a:latin typeface="+mj-lt"/>
            </a:endParaRPr>
          </a:p>
          <a:p>
            <a:pPr marL="342900" indent="-342900" defTabSz="1219170"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 err="1">
                <a:solidFill>
                  <a:srgbClr val="000000"/>
                </a:solidFill>
                <a:latin typeface="+mj-lt"/>
              </a:rPr>
              <a:t>Methodology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eHealth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Strategy</a:t>
            </a:r>
            <a:r>
              <a:rPr lang="de-DE" sz="2000" dirty="0">
                <a:solidFill>
                  <a:srgbClr val="000000"/>
                </a:solidFill>
                <a:latin typeface="+mj-lt"/>
              </a:rPr>
              <a:t> Working Group:</a:t>
            </a:r>
          </a:p>
          <a:p>
            <a:pPr marL="662383" lvl="1" indent="-304792" defTabSz="1219170">
              <a:spcBef>
                <a:spcPts val="1600"/>
              </a:spcBef>
              <a:defRPr/>
            </a:pPr>
            <a:r>
              <a:rPr lang="de-DE" dirty="0">
                <a:solidFill>
                  <a:srgbClr val="000000"/>
                </a:solidFill>
                <a:latin typeface="+mj-lt"/>
              </a:rPr>
              <a:t>Definition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overarching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procedural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guiding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principles</a:t>
            </a:r>
            <a:endParaRPr lang="de-DE" dirty="0">
              <a:solidFill>
                <a:srgbClr val="000000"/>
              </a:solidFill>
              <a:latin typeface="+mj-lt"/>
            </a:endParaRPr>
          </a:p>
          <a:p>
            <a:pPr marL="662383" lvl="1" indent="-304792" defTabSz="1219170">
              <a:spcBef>
                <a:spcPts val="16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+mj-lt"/>
              </a:rPr>
              <a:t>Developing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vision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year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2030</a:t>
            </a:r>
          </a:p>
          <a:p>
            <a:pPr marL="662383" lvl="1" indent="-304792" defTabSz="1219170">
              <a:spcBef>
                <a:spcPts val="1600"/>
              </a:spcBef>
              <a:defRPr/>
            </a:pPr>
            <a:r>
              <a:rPr lang="de-DE" dirty="0">
                <a:solidFill>
                  <a:srgbClr val="000000"/>
                </a:solidFill>
                <a:latin typeface="+mj-lt"/>
              </a:rPr>
              <a:t>Derivation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strategic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goals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, operational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goals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measures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aligned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with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this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vision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662383" lvl="1" indent="-304792" defTabSz="1219170">
              <a:spcBef>
                <a:spcPts val="16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+mj-lt"/>
              </a:rPr>
              <a:t>Prioritization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measures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+mj-lt"/>
              </a:rPr>
              <a:t>over</a:t>
            </a:r>
            <a:r>
              <a:rPr lang="de-DE" dirty="0">
                <a:solidFill>
                  <a:srgbClr val="000000"/>
                </a:solidFill>
                <a:latin typeface="+mj-lt"/>
              </a:rPr>
              <a:t> time</a:t>
            </a:r>
            <a:endParaRPr lang="de-DE" dirty="0">
              <a:solidFill>
                <a:srgbClr val="000000"/>
              </a:solidFill>
              <a:highlight>
                <a:srgbClr val="FFFF00"/>
              </a:highlight>
              <a:latin typeface="+mj-lt"/>
            </a:endParaRPr>
          </a:p>
          <a:p>
            <a:pPr marL="662383" lvl="1" indent="-304792" defTabSz="1219170">
              <a:spcBef>
                <a:spcPts val="16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endParaRPr lang="de-DE" sz="2000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79EC5F3A-1790-45DD-B745-F6F6ED997A61}"/>
              </a:ext>
            </a:extLst>
          </p:cNvPr>
          <p:cNvSpPr txBox="1">
            <a:spLocks/>
          </p:cNvSpPr>
          <p:nvPr/>
        </p:nvSpPr>
        <p:spPr>
          <a:xfrm>
            <a:off x="720002" y="2328503"/>
            <a:ext cx="11074245" cy="4303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100000"/>
              <a:buFont typeface="Systemschrift Normal"/>
              <a:buChar char="•"/>
              <a:defRPr sz="20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1pPr>
            <a:lvl2pPr marL="496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8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2pPr>
            <a:lvl3pPr marL="702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6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Symbol" pitchFamily="2" charset="2"/>
              <a:buChar char="-"/>
              <a:defRPr sz="1400" kern="1200">
                <a:solidFill>
                  <a:schemeClr val="tx1"/>
                </a:solidFill>
                <a:latin typeface="Lucida Sans" panose="020B06020305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2383" lvl="1" indent="-304792" defTabSz="1219170">
              <a:spcBef>
                <a:spcPts val="1600"/>
              </a:spcBef>
              <a:defRPr/>
            </a:pP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D23DF9E-24CF-36DC-155C-F919A097AE2B}"/>
              </a:ext>
            </a:extLst>
          </p:cNvPr>
          <p:cNvSpPr txBox="1"/>
          <p:nvPr/>
        </p:nvSpPr>
        <p:spPr>
          <a:xfrm>
            <a:off x="11604017" y="6326823"/>
            <a:ext cx="4064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67" dirty="0"/>
              <a:t>3</a:t>
            </a:r>
            <a:endParaRPr lang="de-AT" sz="1467" dirty="0"/>
          </a:p>
        </p:txBody>
      </p:sp>
    </p:spTree>
    <p:extLst>
      <p:ext uri="{BB962C8B-B14F-4D97-AF65-F5344CB8AC3E}">
        <p14:creationId xmlns:p14="http://schemas.microsoft.com/office/powerpoint/2010/main" val="24224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eHealth </a:t>
            </a:r>
            <a:r>
              <a:rPr lang="de-DE" dirty="0" err="1"/>
              <a:t>Strategy</a:t>
            </a:r>
            <a:r>
              <a:rPr lang="de-DE" dirty="0"/>
              <a:t> Phase 2</a:t>
            </a:r>
            <a:endParaRPr lang="de-AT" dirty="0"/>
          </a:p>
        </p:txBody>
      </p:sp>
      <p:pic>
        <p:nvPicPr>
          <p:cNvPr id="246" name="Grafik 2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74" y="1685556"/>
            <a:ext cx="10121251" cy="443576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1604017" y="6326823"/>
            <a:ext cx="4064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67" dirty="0"/>
              <a:t>4</a:t>
            </a:r>
            <a:endParaRPr lang="de-AT" sz="1467" dirty="0"/>
          </a:p>
        </p:txBody>
      </p:sp>
    </p:spTree>
    <p:extLst>
      <p:ext uri="{BB962C8B-B14F-4D97-AF65-F5344CB8AC3E}">
        <p14:creationId xmlns:p14="http://schemas.microsoft.com/office/powerpoint/2010/main" val="318564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Guiding</a:t>
            </a:r>
            <a:r>
              <a:rPr lang="de-DE" dirty="0"/>
              <a:t> </a:t>
            </a:r>
            <a:r>
              <a:rPr lang="de-DE" dirty="0" err="1"/>
              <a:t>Principles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87C9AD-D825-C30F-3C13-9A37F7F1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30" y="1632028"/>
            <a:ext cx="7068543" cy="44175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Patients</a:t>
            </a:r>
            <a:r>
              <a:rPr lang="en-US" sz="2000" dirty="0"/>
              <a:t> and the </a:t>
            </a:r>
            <a:r>
              <a:rPr lang="en-US" sz="2000" b="1" dirty="0"/>
              <a:t>quality of care </a:t>
            </a:r>
            <a:r>
              <a:rPr lang="en-US" sz="2000" dirty="0"/>
              <a:t>are at the heart of the strategy. Considering </a:t>
            </a:r>
            <a:r>
              <a:rPr lang="en-US" sz="2000" b="1" dirty="0"/>
              <a:t>both digital and analogue options</a:t>
            </a:r>
            <a:r>
              <a:rPr lang="en-US" sz="2000" dirty="0"/>
              <a:t>, the aim is to enhance access and care options in a</a:t>
            </a:r>
            <a:r>
              <a:rPr lang="en-US" sz="2000" b="1" dirty="0"/>
              <a:t> patient-</a:t>
            </a:r>
            <a:r>
              <a:rPr lang="en-US" sz="2000" b="1" dirty="0" err="1"/>
              <a:t>centred</a:t>
            </a:r>
            <a:r>
              <a:rPr lang="en-US" sz="2000" b="1" dirty="0"/>
              <a:t> </a:t>
            </a:r>
            <a:r>
              <a:rPr lang="en-US" sz="2000" dirty="0"/>
              <a:t>manner and to continuously </a:t>
            </a:r>
            <a:r>
              <a:rPr lang="en-US" sz="2000" dirty="0" err="1"/>
              <a:t>optimise</a:t>
            </a:r>
            <a:r>
              <a:rPr lang="en-US" sz="2000" dirty="0"/>
              <a:t> integrated care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The </a:t>
            </a:r>
            <a:r>
              <a:rPr lang="de-DE" sz="2000" dirty="0" err="1"/>
              <a:t>strategy</a:t>
            </a:r>
            <a:r>
              <a:rPr lang="de-DE" sz="2000" dirty="0"/>
              <a:t> </a:t>
            </a:r>
            <a:r>
              <a:rPr lang="de-DE" sz="2000" dirty="0" err="1"/>
              <a:t>supports</a:t>
            </a:r>
            <a:r>
              <a:rPr lang="de-DE" sz="2000" dirty="0"/>
              <a:t> and </a:t>
            </a:r>
            <a:r>
              <a:rPr lang="de-DE" sz="2000" dirty="0" err="1"/>
              <a:t>pursues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idea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 </a:t>
            </a:r>
            <a:r>
              <a:rPr lang="de-DE" sz="2000" b="1" dirty="0" err="1"/>
              <a:t>learning</a:t>
            </a:r>
            <a:r>
              <a:rPr lang="de-DE" sz="2000" b="1" dirty="0"/>
              <a:t> </a:t>
            </a:r>
            <a:r>
              <a:rPr lang="de-DE" sz="2000" b="1" dirty="0" err="1"/>
              <a:t>healthcare</a:t>
            </a:r>
            <a:r>
              <a:rPr lang="de-DE" sz="2000" b="1" dirty="0"/>
              <a:t> </a:t>
            </a:r>
            <a:r>
              <a:rPr lang="de-DE" sz="2000" b="1" dirty="0" err="1"/>
              <a:t>system</a:t>
            </a:r>
            <a:r>
              <a:rPr lang="de-DE" sz="2000" dirty="0"/>
              <a:t>. This </a:t>
            </a:r>
            <a:r>
              <a:rPr lang="de-DE" sz="2000" dirty="0" err="1"/>
              <a:t>requires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relevant </a:t>
            </a:r>
            <a:r>
              <a:rPr lang="de-DE" sz="2000" dirty="0" err="1"/>
              <a:t>data</a:t>
            </a:r>
            <a:r>
              <a:rPr lang="de-DE" sz="2000" dirty="0"/>
              <a:t>, </a:t>
            </a:r>
            <a:r>
              <a:rPr lang="de-DE" sz="2000" dirty="0" err="1"/>
              <a:t>monitoring</a:t>
            </a:r>
            <a:r>
              <a:rPr lang="de-DE" sz="2000" dirty="0"/>
              <a:t> and a strong </a:t>
            </a:r>
            <a:r>
              <a:rPr lang="de-DE" sz="2000" dirty="0" err="1"/>
              <a:t>evaluation</a:t>
            </a:r>
            <a:r>
              <a:rPr lang="de-DE" sz="2000" dirty="0"/>
              <a:t> </a:t>
            </a:r>
            <a:r>
              <a:rPr lang="de-DE" sz="2000" dirty="0" err="1"/>
              <a:t>culture</a:t>
            </a:r>
            <a:r>
              <a:rPr lang="de-DE" sz="20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The </a:t>
            </a:r>
            <a:r>
              <a:rPr lang="de-DE" sz="2000" dirty="0" err="1"/>
              <a:t>strategy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a </a:t>
            </a:r>
            <a:r>
              <a:rPr lang="de-DE" sz="2000" b="1" dirty="0" err="1"/>
              <a:t>living</a:t>
            </a:r>
            <a:r>
              <a:rPr lang="de-DE" sz="2000" b="1" dirty="0"/>
              <a:t> </a:t>
            </a:r>
            <a:r>
              <a:rPr lang="de-DE" sz="2000" b="1" dirty="0" err="1"/>
              <a:t>product</a:t>
            </a:r>
            <a:r>
              <a:rPr lang="de-DE" sz="2000" b="1" dirty="0"/>
              <a:t> </a:t>
            </a:r>
            <a:r>
              <a:rPr lang="de-DE" sz="2000" dirty="0"/>
              <a:t>and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developed</a:t>
            </a:r>
            <a:r>
              <a:rPr lang="de-DE" sz="2000" dirty="0"/>
              <a:t> </a:t>
            </a:r>
            <a:r>
              <a:rPr lang="de-DE" sz="2000" dirty="0" err="1"/>
              <a:t>further</a:t>
            </a:r>
            <a:r>
              <a:rPr lang="de-DE" sz="2000" dirty="0"/>
              <a:t> on a </a:t>
            </a:r>
            <a:r>
              <a:rPr lang="de-DE" sz="2000" dirty="0" err="1"/>
              <a:t>cyclical</a:t>
            </a:r>
            <a:r>
              <a:rPr lang="de-DE" sz="2000" dirty="0"/>
              <a:t> </a:t>
            </a:r>
            <a:r>
              <a:rPr lang="de-DE" sz="2000" dirty="0" err="1"/>
              <a:t>basis</a:t>
            </a:r>
            <a:r>
              <a:rPr lang="de-DE" sz="2000" dirty="0"/>
              <a:t>.</a:t>
            </a:r>
          </a:p>
          <a:p>
            <a:pPr marL="342900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dirty="0"/>
              <a:t>In </a:t>
            </a:r>
            <a:r>
              <a:rPr lang="de-DE" sz="2000" dirty="0" err="1"/>
              <a:t>terms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 </a:t>
            </a:r>
            <a:r>
              <a:rPr lang="de-DE" sz="2000" dirty="0" err="1"/>
              <a:t>learning</a:t>
            </a:r>
            <a:r>
              <a:rPr lang="de-DE" sz="2000" dirty="0"/>
              <a:t> </a:t>
            </a:r>
            <a:r>
              <a:rPr lang="de-DE" sz="2000" dirty="0" err="1"/>
              <a:t>healthcare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, </a:t>
            </a:r>
            <a:r>
              <a:rPr lang="de-DE" sz="2000" b="1" dirty="0" err="1"/>
              <a:t>digitalization</a:t>
            </a:r>
            <a:r>
              <a:rPr lang="de-DE" sz="2000" b="1" dirty="0"/>
              <a:t> </a:t>
            </a:r>
            <a:r>
              <a:rPr lang="de-DE" sz="2000" b="1" dirty="0" err="1"/>
              <a:t>is</a:t>
            </a:r>
            <a:r>
              <a:rPr lang="de-DE" sz="2000" b="1" dirty="0"/>
              <a:t> not an end in </a:t>
            </a:r>
            <a:r>
              <a:rPr lang="de-DE" sz="2000" b="1" dirty="0" err="1"/>
              <a:t>itself</a:t>
            </a:r>
            <a:r>
              <a:rPr lang="de-DE" sz="2000" dirty="0"/>
              <a:t>, but </a:t>
            </a:r>
            <a:r>
              <a:rPr lang="de-DE" sz="2000" dirty="0" err="1"/>
              <a:t>serves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good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society</a:t>
            </a:r>
            <a:r>
              <a:rPr lang="de-DE" sz="2000" dirty="0"/>
              <a:t>.</a:t>
            </a:r>
          </a:p>
          <a:p>
            <a:pPr>
              <a:spcBef>
                <a:spcPts val="800"/>
              </a:spcBef>
              <a:spcAft>
                <a:spcPts val="0"/>
              </a:spcAft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B3E4F00-A3D3-5406-C188-B8C7164C1260}"/>
              </a:ext>
            </a:extLst>
          </p:cNvPr>
          <p:cNvSpPr txBox="1">
            <a:spLocks/>
          </p:cNvSpPr>
          <p:nvPr/>
        </p:nvSpPr>
        <p:spPr>
          <a:xfrm>
            <a:off x="621793" y="1927445"/>
            <a:ext cx="11001248" cy="5801784"/>
          </a:xfrm>
          <a:prstGeom prst="rect">
            <a:avLst/>
          </a:prstGeom>
        </p:spPr>
        <p:txBody>
          <a:bodyPr>
            <a:normAutofit/>
          </a:bodyPr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0"/>
              </a:spcAft>
            </a:pPr>
            <a:endParaRPr lang="de-DE" sz="2133" dirty="0"/>
          </a:p>
        </p:txBody>
      </p:sp>
      <p:sp>
        <p:nvSpPr>
          <p:cNvPr id="4" name="Textfeld 3"/>
          <p:cNvSpPr txBox="1"/>
          <p:nvPr/>
        </p:nvSpPr>
        <p:spPr>
          <a:xfrm>
            <a:off x="11604017" y="6326823"/>
            <a:ext cx="4064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67" dirty="0"/>
              <a:t>5</a:t>
            </a:r>
            <a:endParaRPr lang="de-AT" sz="1467" dirty="0"/>
          </a:p>
        </p:txBody>
      </p:sp>
      <p:pic>
        <p:nvPicPr>
          <p:cNvPr id="5" name="Grafik 4" descr="Ein Bild, das Text, Person, Kleidung, Mann enthält.&#10;&#10;Automatisch generierte Beschreibung">
            <a:extLst>
              <a:ext uri="{FF2B5EF4-FFF2-40B4-BE49-F238E27FC236}">
                <a16:creationId xmlns:a16="http://schemas.microsoft.com/office/drawing/2014/main" id="{BDD43204-DB11-313A-ABB9-72EB656A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53" y="599297"/>
            <a:ext cx="3557788" cy="23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5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E9807-92A8-7DB5-9403-BEA08C4F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eHealth strategy 2030 – strategic goals</a:t>
            </a:r>
            <a:endParaRPr lang="de-DE" dirty="0"/>
          </a:p>
        </p:txBody>
      </p:sp>
      <p:pic>
        <p:nvPicPr>
          <p:cNvPr id="4" name="Grafik 3" descr="Ein Bild, das Cartoon, Clipart, Animierter Cartoon, Darstellung enthält.&#10;&#10;Automatisch generierte Beschreibung">
            <a:extLst>
              <a:ext uri="{FF2B5EF4-FFF2-40B4-BE49-F238E27FC236}">
                <a16:creationId xmlns:a16="http://schemas.microsoft.com/office/drawing/2014/main" id="{2CAE85A4-E6D1-0093-A707-E9A2BCFB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39" y="1781209"/>
            <a:ext cx="939411" cy="786484"/>
          </a:xfrm>
          <a:prstGeom prst="rect">
            <a:avLst/>
          </a:prstGeom>
        </p:spPr>
      </p:pic>
      <p:pic>
        <p:nvPicPr>
          <p:cNvPr id="5" name="Grafik 4" descr="Ein Bild, das Kleidung, Person, Cartoon enthält.&#10;&#10;Automatisch generierte Beschreibung">
            <a:extLst>
              <a:ext uri="{FF2B5EF4-FFF2-40B4-BE49-F238E27FC236}">
                <a16:creationId xmlns:a16="http://schemas.microsoft.com/office/drawing/2014/main" id="{E05D9935-79AD-7519-B377-368C7B76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515" y="2827932"/>
            <a:ext cx="683010" cy="699746"/>
          </a:xfrm>
          <a:prstGeom prst="rect">
            <a:avLst/>
          </a:prstGeom>
        </p:spPr>
      </p:pic>
      <p:pic>
        <p:nvPicPr>
          <p:cNvPr id="6" name="Grafik 5" descr="Ein Bild, das Ball, Fußball, gelb, Symbol enthält.&#10;&#10;Automatisch generierte Beschreibung">
            <a:extLst>
              <a:ext uri="{FF2B5EF4-FFF2-40B4-BE49-F238E27FC236}">
                <a16:creationId xmlns:a16="http://schemas.microsoft.com/office/drawing/2014/main" id="{E5893722-73DD-9C7F-9E5B-8345FF31C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098" y="3799089"/>
            <a:ext cx="1059292" cy="545450"/>
          </a:xfrm>
          <a:prstGeom prst="rect">
            <a:avLst/>
          </a:prstGeom>
        </p:spPr>
      </p:pic>
      <p:pic>
        <p:nvPicPr>
          <p:cNvPr id="7" name="Grafik 6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E32A6135-D23A-36EC-914B-2186C6522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657" y="4565607"/>
            <a:ext cx="995442" cy="77768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658315A-B7D2-BADF-AADF-97E8B186F507}"/>
              </a:ext>
            </a:extLst>
          </p:cNvPr>
          <p:cNvSpPr txBox="1"/>
          <p:nvPr/>
        </p:nvSpPr>
        <p:spPr>
          <a:xfrm>
            <a:off x="2883099" y="1903108"/>
            <a:ext cx="3252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S1. </a:t>
            </a:r>
            <a:r>
              <a:rPr lang="en-US" sz="1400" b="1" dirty="0"/>
              <a:t>Enabling digital access to the healthcare system</a:t>
            </a:r>
            <a:endParaRPr lang="de-DE" sz="1400" b="1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0680350-AC91-5C34-2D6E-41E8AC130960}"/>
              </a:ext>
            </a:extLst>
          </p:cNvPr>
          <p:cNvSpPr txBox="1"/>
          <p:nvPr/>
        </p:nvSpPr>
        <p:spPr>
          <a:xfrm>
            <a:off x="2907390" y="2946794"/>
            <a:ext cx="297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S2. </a:t>
            </a:r>
            <a:r>
              <a:rPr lang="en-US" sz="1400" b="1" dirty="0"/>
              <a:t>Setting up telehealth prevention and care services</a:t>
            </a:r>
            <a:endParaRPr lang="de-DE" sz="14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76F285-4373-ADD8-3406-09C0F3AFECE2}"/>
              </a:ext>
            </a:extLst>
          </p:cNvPr>
          <p:cNvSpPr txBox="1"/>
          <p:nvPr/>
        </p:nvSpPr>
        <p:spPr>
          <a:xfrm>
            <a:off x="2907390" y="3859791"/>
            <a:ext cx="3431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S3. </a:t>
            </a:r>
            <a:r>
              <a:rPr lang="en-US" sz="1400" b="1" dirty="0"/>
              <a:t>Extending health telematics infrastructure (HTI)</a:t>
            </a:r>
            <a:endParaRPr lang="de-DE" sz="14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DFDA18E-AD7E-084D-307E-58991FB3E3C6}"/>
              </a:ext>
            </a:extLst>
          </p:cNvPr>
          <p:cNvSpPr txBox="1"/>
          <p:nvPr/>
        </p:nvSpPr>
        <p:spPr>
          <a:xfrm>
            <a:off x="2907390" y="4772788"/>
            <a:ext cx="3431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S4. </a:t>
            </a:r>
            <a:r>
              <a:rPr lang="en-US" sz="1400" b="1" dirty="0"/>
              <a:t>Providing </a:t>
            </a:r>
            <a:r>
              <a:rPr lang="en-US" sz="1400" b="1" dirty="0" err="1"/>
              <a:t>centralised</a:t>
            </a:r>
            <a:r>
              <a:rPr lang="en-US" sz="1400" b="1" dirty="0"/>
              <a:t> eHealth services/components</a:t>
            </a:r>
            <a:endParaRPr lang="de-DE" sz="1400" b="1" dirty="0"/>
          </a:p>
        </p:txBody>
      </p:sp>
      <p:pic>
        <p:nvPicPr>
          <p:cNvPr id="12" name="Grafik 11" descr="Ein Bild, das Cartoon, Screenshot, Clipart, Design enthält.&#10;&#10;Automatisch generierte Beschreibung">
            <a:extLst>
              <a:ext uri="{FF2B5EF4-FFF2-40B4-BE49-F238E27FC236}">
                <a16:creationId xmlns:a16="http://schemas.microsoft.com/office/drawing/2014/main" id="{12217A75-FC93-9651-3CB6-25B5362D3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5085" y="1771682"/>
            <a:ext cx="683010" cy="747599"/>
          </a:xfrm>
          <a:prstGeom prst="rect">
            <a:avLst/>
          </a:prstGeom>
        </p:spPr>
      </p:pic>
      <p:pic>
        <p:nvPicPr>
          <p:cNvPr id="13" name="Grafik 12" descr="Ein Bild, das Clipart, Cartoon, Animierter Cartoon, Darstellung enthält.&#10;&#10;Automatisch generierte Beschreibung">
            <a:extLst>
              <a:ext uri="{FF2B5EF4-FFF2-40B4-BE49-F238E27FC236}">
                <a16:creationId xmlns:a16="http://schemas.microsoft.com/office/drawing/2014/main" id="{15083062-1745-4C04-3BD4-DF7566196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0224" y="2765854"/>
            <a:ext cx="869693" cy="747599"/>
          </a:xfrm>
          <a:prstGeom prst="rect">
            <a:avLst/>
          </a:prstGeom>
        </p:spPr>
      </p:pic>
      <p:pic>
        <p:nvPicPr>
          <p:cNvPr id="14" name="Grafik 13" descr="Ein Bild, das Cartoon, gelb enthält.&#10;&#10;Automatisch generierte Beschreibung">
            <a:extLst>
              <a:ext uri="{FF2B5EF4-FFF2-40B4-BE49-F238E27FC236}">
                <a16:creationId xmlns:a16="http://schemas.microsoft.com/office/drawing/2014/main" id="{7B373034-6934-CA02-32F7-198CE40E2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0224" y="3772048"/>
            <a:ext cx="816666" cy="660232"/>
          </a:xfrm>
          <a:prstGeom prst="rect">
            <a:avLst/>
          </a:prstGeom>
        </p:spPr>
      </p:pic>
      <p:pic>
        <p:nvPicPr>
          <p:cNvPr id="15" name="Grafik 14" descr="Ein Bild, das Mobiliar, Kunst, Cartoon, Darstellung enthält.&#10;&#10;Automatisch generierte Beschreibung">
            <a:extLst>
              <a:ext uri="{FF2B5EF4-FFF2-40B4-BE49-F238E27FC236}">
                <a16:creationId xmlns:a16="http://schemas.microsoft.com/office/drawing/2014/main" id="{CD20B5FE-361C-73E5-2822-961FB683C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9731" y="4640188"/>
            <a:ext cx="753717" cy="61734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C8CB5A3-79B3-9AE6-7BFA-910F5AC20EA4}"/>
              </a:ext>
            </a:extLst>
          </p:cNvPr>
          <p:cNvSpPr txBox="1"/>
          <p:nvPr/>
        </p:nvSpPr>
        <p:spPr>
          <a:xfrm>
            <a:off x="7301020" y="1912915"/>
            <a:ext cx="3067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S5. </a:t>
            </a:r>
            <a:r>
              <a:rPr lang="en-US" sz="1400" b="1" dirty="0"/>
              <a:t>Establishing registers relevant for healthcare and governance</a:t>
            </a:r>
            <a:endParaRPr lang="de-DE" sz="1400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E26B3C7-BE67-44D1-B5F5-8AFFFFF410A2}"/>
              </a:ext>
            </a:extLst>
          </p:cNvPr>
          <p:cNvSpPr txBox="1"/>
          <p:nvPr/>
        </p:nvSpPr>
        <p:spPr>
          <a:xfrm>
            <a:off x="7342997" y="2935431"/>
            <a:ext cx="3025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S6. Strengthening the secondary use of health data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6512A4C-0FEF-61E2-DAC6-E4AF884304B6}"/>
              </a:ext>
            </a:extLst>
          </p:cNvPr>
          <p:cNvSpPr txBox="1"/>
          <p:nvPr/>
        </p:nvSpPr>
        <p:spPr>
          <a:xfrm>
            <a:off x="7344197" y="3967693"/>
            <a:ext cx="27374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S7. Making innovation accessible</a:t>
            </a:r>
          </a:p>
          <a:p>
            <a:endParaRPr lang="de-DE" sz="1400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6B2D4CF-2453-E50C-2561-C5EADCE3C3CD}"/>
              </a:ext>
            </a:extLst>
          </p:cNvPr>
          <p:cNvSpPr txBox="1"/>
          <p:nvPr/>
        </p:nvSpPr>
        <p:spPr>
          <a:xfrm>
            <a:off x="7342997" y="4794973"/>
            <a:ext cx="31635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S8. </a:t>
            </a:r>
            <a:r>
              <a:rPr lang="de-DE" sz="1400" b="1" dirty="0" err="1"/>
              <a:t>Strengthening</a:t>
            </a:r>
            <a:r>
              <a:rPr lang="de-DE" sz="1400" b="1" dirty="0"/>
              <a:t> digital </a:t>
            </a:r>
            <a:r>
              <a:rPr lang="de-DE" sz="1400" b="1" dirty="0" err="1"/>
              <a:t>skills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59985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7BF01-C7C6-FE49-FD98-75ACF182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45667-CB87-910B-C30F-5C795DE79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S8. Strengthening digital skills – Vision 2030 </a:t>
            </a:r>
            <a:endParaRPr lang="de-DE" sz="3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031448-14A0-4D50-586F-760253942349}"/>
              </a:ext>
            </a:extLst>
          </p:cNvPr>
          <p:cNvSpPr txBox="1"/>
          <p:nvPr/>
        </p:nvSpPr>
        <p:spPr>
          <a:xfrm>
            <a:off x="773131" y="1300492"/>
            <a:ext cx="552607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de-DE" sz="1800" b="1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800" b="1" i="0" u="none" strike="noStrike" baseline="0" dirty="0">
                <a:solidFill>
                  <a:srgbClr val="000000"/>
                </a:solidFill>
                <a:latin typeface="Europa Austria"/>
              </a:rPr>
              <a:t>O8.1: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Europa Austria"/>
              </a:rPr>
              <a:t>Across all healthcare professions, digital skills are an established part of the training and further education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Europa Austria"/>
              </a:rPr>
              <a:t>programmes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Europa Austria"/>
              </a:rPr>
              <a:t> for healthcare providers and can be considered a prerequisite for the use of digital tools in the public healthcare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800" b="1" i="0" u="none" strike="noStrike" baseline="0" dirty="0">
                <a:solidFill>
                  <a:srgbClr val="000000"/>
                </a:solidFill>
                <a:latin typeface="Europa Austria"/>
              </a:rPr>
              <a:t>O8.2: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Europa Austria"/>
              </a:rPr>
              <a:t>Citizens in Austria have nationwide access to quality-assured and user-friendly services in the field of digital health literacy.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Europa Austri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800" b="1" i="0" u="none" strike="noStrike" baseline="0" dirty="0">
                <a:solidFill>
                  <a:srgbClr val="000000"/>
                </a:solidFill>
                <a:latin typeface="Europa Austria"/>
              </a:rPr>
              <a:t>O8.3: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Europa Austria"/>
              </a:rPr>
              <a:t>HCPs in Austria enable low-threshold and user-friendly access to digital services and care offerings for all citizens.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1472B75-4192-7EA1-7294-EF08001C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934" y="1405176"/>
            <a:ext cx="3808980" cy="56891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777DCA6-EBE9-6077-8998-18CD879D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32" y="1962758"/>
            <a:ext cx="4410607" cy="56792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F71BBF9-55BD-55E4-4E44-3DF623993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333" y="2483599"/>
            <a:ext cx="3793582" cy="50674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A2D9B3B-67C9-DE11-7538-02537AC34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934" y="4147762"/>
            <a:ext cx="4049939" cy="55885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AD5D34C-52A4-E536-68B2-34C79E524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934" y="3483143"/>
            <a:ext cx="4117318" cy="67822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76E1753-E568-3CD9-1DBE-32FC22525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332" y="4631219"/>
            <a:ext cx="4102836" cy="54843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3B87CA8-6828-6CC3-ACD7-54B00A49B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2934" y="5483630"/>
            <a:ext cx="4182785" cy="663821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39CE2B1D-B06C-156E-EE2C-ACC429DCE7FE}"/>
              </a:ext>
            </a:extLst>
          </p:cNvPr>
          <p:cNvSpPr/>
          <p:nvPr/>
        </p:nvSpPr>
        <p:spPr>
          <a:xfrm>
            <a:off x="6374861" y="3978148"/>
            <a:ext cx="415636" cy="286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50AFBA8-9699-A9A6-6179-A71A2835992C}"/>
              </a:ext>
            </a:extLst>
          </p:cNvPr>
          <p:cNvSpPr/>
          <p:nvPr/>
        </p:nvSpPr>
        <p:spPr>
          <a:xfrm>
            <a:off x="6374861" y="5529213"/>
            <a:ext cx="415636" cy="286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43EF4BE8-5405-EC64-9995-9239EB0B1096}"/>
              </a:ext>
            </a:extLst>
          </p:cNvPr>
          <p:cNvSpPr/>
          <p:nvPr/>
        </p:nvSpPr>
        <p:spPr>
          <a:xfrm>
            <a:off x="6374861" y="1960057"/>
            <a:ext cx="415636" cy="286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196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289888E-439C-72FB-8C3C-943E33BD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BA5573-162B-9FF9-60CC-B4D73C81F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130" y="2068661"/>
            <a:ext cx="7994294" cy="4304213"/>
          </a:xfrm>
        </p:spPr>
        <p:txBody>
          <a:bodyPr/>
          <a:lstStyle/>
          <a:p>
            <a:r>
              <a:rPr lang="de-DE" sz="2000" b="1" dirty="0"/>
              <a:t>Anja Laschkolnig, BA, MPH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Deputy Head – Digital </a:t>
            </a:r>
            <a:r>
              <a:rPr lang="de-DE" sz="1800" dirty="0" err="1"/>
              <a:t>health</a:t>
            </a:r>
            <a:r>
              <a:rPr lang="de-DE" sz="1800" dirty="0"/>
              <a:t> and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infrastructure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Austrian Public Health Institute</a:t>
            </a:r>
          </a:p>
        </p:txBody>
      </p:sp>
      <p:pic>
        <p:nvPicPr>
          <p:cNvPr id="6" name="Grafik 5" descr="Ein Bild, das Text, Person, Kleidung, Mann enthält.&#10;&#10;Automatisch generierte Beschreibung">
            <a:extLst>
              <a:ext uri="{FF2B5EF4-FFF2-40B4-BE49-F238E27FC236}">
                <a16:creationId xmlns:a16="http://schemas.microsoft.com/office/drawing/2014/main" id="{961FAC2D-E102-4694-82DE-5F43F6BFC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80" y="1301261"/>
            <a:ext cx="3557788" cy="23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92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9">
      <a:dk1>
        <a:srgbClr val="000000"/>
      </a:dk1>
      <a:lt1>
        <a:srgbClr val="FFFFFF"/>
      </a:lt1>
      <a:dk2>
        <a:srgbClr val="32466A"/>
      </a:dk2>
      <a:lt2>
        <a:srgbClr val="E7E6E6"/>
      </a:lt2>
      <a:accent1>
        <a:srgbClr val="32466E"/>
      </a:accent1>
      <a:accent2>
        <a:srgbClr val="6197B8"/>
      </a:accent2>
      <a:accent3>
        <a:srgbClr val="C36432"/>
      </a:accent3>
      <a:accent4>
        <a:srgbClr val="D7B316"/>
      </a:accent4>
      <a:accent5>
        <a:srgbClr val="88A62E"/>
      </a:accent5>
      <a:accent6>
        <a:srgbClr val="00573F"/>
      </a:accent6>
      <a:hlink>
        <a:srgbClr val="0563C1"/>
      </a:hlink>
      <a:folHlink>
        <a:srgbClr val="954F72"/>
      </a:folHlink>
    </a:clrScheme>
    <a:fontScheme name="Benutzerdefiniert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.potx" id="{0633AB3A-BCE4-48BD-8C46-270EAC4BDFC7}" vid="{7793B018-25F2-48AA-83A7-CB480A940113}"/>
    </a:ext>
  </a:extLst>
</a:theme>
</file>

<file path=ppt/theme/theme2.xml><?xml version="1.0" encoding="utf-8"?>
<a:theme xmlns:a="http://schemas.openxmlformats.org/drawingml/2006/main" name="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701CE07-A46F-456F-818B-73C51C62C3AF}" vid="{95CA1365-83E0-4923-ADBD-7122F6859F62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12700">
          <a:solidFill>
            <a:srgbClr val="E6320F"/>
          </a:solidFill>
        </a:ln>
      </a:spPr>
      <a:bodyPr rtlCol="0" anchor="ctr"/>
      <a:lstStyle>
        <a:defPPr algn="ctr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EKP_Formatvorlage" id="{09A09F7B-7FDD-4595-9AF5-C7C3F0E6AE66}" vid="{ED71D812-6187-4449-9DA2-B358F4908DE5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417</Words>
  <Application>Microsoft Office PowerPoint</Application>
  <PresentationFormat>Breitbild</PresentationFormat>
  <Paragraphs>50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9</vt:i4>
      </vt:variant>
    </vt:vector>
  </HeadingPairs>
  <TitlesOfParts>
    <vt:vector size="22" baseType="lpstr">
      <vt:lpstr>Aptos</vt:lpstr>
      <vt:lpstr>Arial</vt:lpstr>
      <vt:lpstr>Calibri</vt:lpstr>
      <vt:lpstr>Corbel</vt:lpstr>
      <vt:lpstr>Europa Austria</vt:lpstr>
      <vt:lpstr>Segoe UI</vt:lpstr>
      <vt:lpstr>Segoe UI Semibold</vt:lpstr>
      <vt:lpstr>Symbol</vt:lpstr>
      <vt:lpstr>Wingdings</vt:lpstr>
      <vt:lpstr>Office</vt:lpstr>
      <vt:lpstr>Republik-AT-4x3</vt:lpstr>
      <vt:lpstr>Benutzerdefiniertes Design</vt:lpstr>
      <vt:lpstr>1_Republik-AT-4x3</vt:lpstr>
      <vt:lpstr>The Austrian National eHealth Strategy Overview</vt:lpstr>
      <vt:lpstr>Context</vt:lpstr>
      <vt:lpstr>eHealth strategy - process</vt:lpstr>
      <vt:lpstr>eHealth Strategy Phase 1</vt:lpstr>
      <vt:lpstr>eHealth Strategy Phase 2</vt:lpstr>
      <vt:lpstr>Guiding Principles</vt:lpstr>
      <vt:lpstr>eHealth strategy 2030 – strategic goals</vt:lpstr>
      <vt:lpstr>S8. Strengthening digital skills – Vision 2030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Austrian National Public Health Institute</dc:title>
  <dc:creator>Mariella Drechsler</dc:creator>
  <cp:lastModifiedBy>Anja Laschkolnig</cp:lastModifiedBy>
  <cp:revision>152</cp:revision>
  <dcterms:created xsi:type="dcterms:W3CDTF">2024-05-21T11:14:52Z</dcterms:created>
  <dcterms:modified xsi:type="dcterms:W3CDTF">2025-02-20T09:40:16Z</dcterms:modified>
</cp:coreProperties>
</file>