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1.svg" ContentType="image/sv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0" r:id="rId1"/>
  </p:sldMasterIdLst>
  <p:notesMasterIdLst>
    <p:notesMasterId r:id="rId26"/>
  </p:notesMasterIdLst>
  <p:handoutMasterIdLst>
    <p:handoutMasterId r:id="rId27"/>
  </p:handoutMasterIdLst>
  <p:sldIdLst>
    <p:sldId id="510" r:id="rId2"/>
    <p:sldId id="831" r:id="rId3"/>
    <p:sldId id="876" r:id="rId4"/>
    <p:sldId id="2275" r:id="rId5"/>
    <p:sldId id="2276" r:id="rId6"/>
    <p:sldId id="2283" r:id="rId7"/>
    <p:sldId id="259" r:id="rId8"/>
    <p:sldId id="883" r:id="rId9"/>
    <p:sldId id="2265" r:id="rId10"/>
    <p:sldId id="842" r:id="rId11"/>
    <p:sldId id="2282" r:id="rId12"/>
    <p:sldId id="2271" r:id="rId13"/>
    <p:sldId id="2277" r:id="rId14"/>
    <p:sldId id="832" r:id="rId15"/>
    <p:sldId id="2281" r:id="rId16"/>
    <p:sldId id="275" r:id="rId17"/>
    <p:sldId id="257" r:id="rId18"/>
    <p:sldId id="258" r:id="rId19"/>
    <p:sldId id="892" r:id="rId20"/>
    <p:sldId id="2284" r:id="rId21"/>
    <p:sldId id="307" r:id="rId22"/>
    <p:sldId id="2285" r:id="rId23"/>
    <p:sldId id="817" r:id="rId24"/>
    <p:sldId id="901" r:id="rId25"/>
  </p:sldIdLst>
  <p:sldSz cx="12192000" cy="6858000"/>
  <p:notesSz cx="6797675" cy="9926638"/>
  <p:custDataLst>
    <p:tags r:id="rId28"/>
  </p:custDataLst>
  <p:defaultTextStyle>
    <a:defPPr>
      <a:defRPr lang="he-IL"/>
    </a:defPPr>
    <a:lvl1pPr algn="ctr" rtl="1" fontAlgn="base">
      <a:spcBef>
        <a:spcPct val="0"/>
      </a:spcBef>
      <a:spcAft>
        <a:spcPct val="0"/>
      </a:spcAft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1pPr>
    <a:lvl2pPr marL="457200" algn="ctr" rtl="1" fontAlgn="base">
      <a:spcBef>
        <a:spcPct val="0"/>
      </a:spcBef>
      <a:spcAft>
        <a:spcPct val="0"/>
      </a:spcAft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2pPr>
    <a:lvl3pPr marL="914400" algn="ctr" rtl="1" fontAlgn="base">
      <a:spcBef>
        <a:spcPct val="0"/>
      </a:spcBef>
      <a:spcAft>
        <a:spcPct val="0"/>
      </a:spcAft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3pPr>
    <a:lvl4pPr marL="1371600" algn="ctr" rtl="1" fontAlgn="base">
      <a:spcBef>
        <a:spcPct val="0"/>
      </a:spcBef>
      <a:spcAft>
        <a:spcPct val="0"/>
      </a:spcAft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4pPr>
    <a:lvl5pPr marL="1828800" algn="ctr" rtl="1" fontAlgn="base">
      <a:spcBef>
        <a:spcPct val="0"/>
      </a:spcBef>
      <a:spcAft>
        <a:spcPct val="0"/>
      </a:spcAft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5pPr>
    <a:lvl6pPr marL="2286000" algn="r" defTabSz="914400" rtl="1" eaLnBrk="1" latinLnBrk="0" hangingPunct="1"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6pPr>
    <a:lvl7pPr marL="2743200" algn="r" defTabSz="914400" rtl="1" eaLnBrk="1" latinLnBrk="0" hangingPunct="1"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7pPr>
    <a:lvl8pPr marL="3200400" algn="r" defTabSz="914400" rtl="1" eaLnBrk="1" latinLnBrk="0" hangingPunct="1"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8pPr>
    <a:lvl9pPr marL="3657600" algn="r" defTabSz="914400" rtl="1" eaLnBrk="1" latinLnBrk="0" hangingPunct="1">
      <a:defRPr sz="3200" b="1" i="1" kern="1200">
        <a:solidFill>
          <a:schemeClr val="accent2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Levin-Zamir" initials="DLZ" lastIdx="0" clrIdx="0">
    <p:extLst>
      <p:ext uri="{19B8F6BF-5375-455C-9EA6-DF929625EA0E}">
        <p15:presenceInfo xmlns:p15="http://schemas.microsoft.com/office/powerpoint/2012/main" userId="e0ee36dc9cf4f7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301" autoAdjust="0"/>
  </p:normalViewPr>
  <p:slideViewPr>
    <p:cSldViewPr showGuides="1">
      <p:cViewPr varScale="1">
        <p:scale>
          <a:sx n="112" d="100"/>
          <a:sy n="112" d="100"/>
        </p:scale>
        <p:origin x="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50"/>
    </p:cViewPr>
  </p:sorterViewPr>
  <p:notesViewPr>
    <p:cSldViewPr showGuides="1">
      <p:cViewPr varScale="1">
        <p:scale>
          <a:sx n="77" d="100"/>
          <a:sy n="77" d="100"/>
        </p:scale>
        <p:origin x="3360" y="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AA5B1C28-9228-4A54-B898-DA3986C5A434}" type="datetimeFigureOut">
              <a:rPr lang="he-IL"/>
              <a:pPr>
                <a:defRPr/>
              </a:pPr>
              <a:t>כ"א/שבט/תשפ"ה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26998DFA-3462-495D-BC37-879FAC30547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221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ea typeface="Arial Unicode MS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BFD72DE-CAF8-40B2-AF8C-2E358768E6F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he-IL" sz="2500" b="1" dirty="0"/>
              <a:t>רונן</a:t>
            </a:r>
            <a:endParaRPr sz="2500" b="1" dirty="0"/>
          </a:p>
        </p:txBody>
      </p:sp>
    </p:spTree>
    <p:extLst>
      <p:ext uri="{BB962C8B-B14F-4D97-AF65-F5344CB8AC3E}">
        <p14:creationId xmlns:p14="http://schemas.microsoft.com/office/powerpoint/2010/main" val="269314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D72DE-CAF8-40B2-AF8C-2E358768E6F6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138C23-0C26-4E83-98AD-061352B521CB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188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30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2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1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83567" y="6381751"/>
            <a:ext cx="5132917" cy="365125"/>
          </a:xfrm>
          <a:prstGeom prst="rect">
            <a:avLst/>
          </a:prstGeom>
        </p:spPr>
        <p:txBody>
          <a:bodyPr/>
          <a:lstStyle>
            <a:lvl1pPr>
              <a:defRPr kumimoji="0" lang="en-US" sz="1200" b="1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Department of Health Education and Promotion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566400" y="6335714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BEC5-0584-4A1F-B2AD-24E07C42A7B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8068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3357" y="4077072"/>
            <a:ext cx="10945251" cy="8640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2000" baseline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595808" y="1790204"/>
            <a:ext cx="10972800" cy="774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4CDB9EF-19BF-44F6-83B6-4B205F052B5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B149119-EE3F-47A5-B910-F0D251A2BCFE}" type="slidenum">
              <a:rPr lang="de-AT" altLang="de-DE">
                <a:solidFill>
                  <a:prstClr val="black"/>
                </a:solidFill>
              </a:rPr>
              <a:t>‹#›</a:t>
            </a:fld>
            <a:endParaRPr lang="de-AT" altLang="de-DE">
              <a:solidFill>
                <a:prstClr val="black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113" y="519216"/>
            <a:ext cx="1513610" cy="74333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327636"/>
            <a:ext cx="1990243" cy="9682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476672"/>
            <a:ext cx="1938203" cy="8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01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7"/>
          <p:cNvCxnSpPr/>
          <p:nvPr/>
        </p:nvCxnSpPr>
        <p:spPr>
          <a:xfrm>
            <a:off x="624418" y="1268413"/>
            <a:ext cx="10943167" cy="0"/>
          </a:xfrm>
          <a:prstGeom prst="line">
            <a:avLst/>
          </a:prstGeom>
          <a:ln w="28575" cap="flat" cmpd="sng" algn="ctr">
            <a:solidFill>
              <a:srgbClr val="009DD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9600" y="782092"/>
            <a:ext cx="10972800" cy="4146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017B-465D-40B1-930C-3E59E2349C3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BED5C-D33E-4535-BA21-FC058865C092}" type="slidenum">
              <a:rPr lang="de-AT" altLang="de-DE">
                <a:solidFill>
                  <a:prstClr val="black"/>
                </a:solidFill>
              </a:rPr>
              <a:t>‹#›</a:t>
            </a:fld>
            <a:endParaRPr lang="de-AT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163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7"/>
          <p:cNvCxnSpPr/>
          <p:nvPr/>
        </p:nvCxnSpPr>
        <p:spPr>
          <a:xfrm>
            <a:off x="624418" y="1268413"/>
            <a:ext cx="10943167" cy="0"/>
          </a:xfrm>
          <a:prstGeom prst="line">
            <a:avLst/>
          </a:prstGeom>
          <a:ln w="28575" cap="flat" cmpd="sng" algn="ctr">
            <a:solidFill>
              <a:srgbClr val="009DD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09600" y="782092"/>
            <a:ext cx="10972800" cy="4146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D356-703B-4B7B-8789-F663C93C45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7B131-BEC9-4954-A44A-666FA421330A}" type="slidenum">
              <a:rPr lang="de-AT" altLang="de-DE">
                <a:solidFill>
                  <a:prstClr val="black"/>
                </a:solidFill>
              </a:rPr>
              <a:t>‹#›</a:t>
            </a:fld>
            <a:endParaRPr lang="de-AT" altLang="de-DE">
              <a:solidFill>
                <a:prstClr val="black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8068"/>
            <a:ext cx="1080120" cy="5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411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7"/>
          <p:cNvCxnSpPr/>
          <p:nvPr/>
        </p:nvCxnSpPr>
        <p:spPr>
          <a:xfrm>
            <a:off x="624418" y="1268413"/>
            <a:ext cx="10943167" cy="0"/>
          </a:xfrm>
          <a:prstGeom prst="line">
            <a:avLst/>
          </a:prstGeom>
          <a:ln w="28575" cap="flat" cmpd="sng" algn="ctr">
            <a:solidFill>
              <a:srgbClr val="009DD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09600" y="782092"/>
            <a:ext cx="10972800" cy="4146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21F8-1567-4FE7-ADFA-CF2E30504A2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DC4CC-CBC5-4F19-8650-1B3E55EE80D8}" type="slidenum">
              <a:rPr lang="de-AT" altLang="de-DE">
                <a:solidFill>
                  <a:prstClr val="black"/>
                </a:solidFill>
              </a:rPr>
              <a:t>‹#›</a:t>
            </a:fld>
            <a:endParaRPr lang="de-AT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86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A003-87A4-1343-96D4-6FDC807D2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513B0-6B3B-454F-8837-753AEB388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867A-905B-EE4A-9A6F-BB986D91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C17A-41D6-0A4B-B5B8-6F9EC5ED8B8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AD3E0-AFF0-6946-9FE9-F114E143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11DF3-58E6-524D-9DD8-A385F6E0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1C6-7C0A-9342-AD81-4CA8CA06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85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52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770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81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95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65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0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81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31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7D02532-C093-4E6B-B738-4ECA04967EF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4" r:id="rId12"/>
    <p:sldLayoutId id="2147483785" r:id="rId13"/>
    <p:sldLayoutId id="2147483799" r:id="rId14"/>
    <p:sldLayoutId id="2147483800" r:id="rId15"/>
    <p:sldLayoutId id="2147483801" r:id="rId16"/>
    <p:sldLayoutId id="2147483791" r:id="rId17"/>
    <p:sldLayoutId id="2147483803" r:id="rId18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256C67-8248-4235-AEEF-70E97E6EBBD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3814" y="983956"/>
            <a:ext cx="10921361" cy="27879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1170305" algn="l"/>
                <a:tab pos="6570980" algn="r"/>
              </a:tabLst>
            </a:pPr>
            <a:r>
              <a:rPr lang="en-US" sz="3600" b="1" dirty="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rPr>
              <a:t>Digital health literacy on the population level – What do we know, what do we need?</a:t>
            </a:r>
            <a:br>
              <a:rPr lang="en-US" sz="3600" b="1" dirty="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en-US" sz="3600" b="1" dirty="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GB" sz="3100" b="1" dirty="0">
                <a:solidFill>
                  <a:schemeClr val="accent4">
                    <a:lumMod val="75000"/>
                  </a:schemeClr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M-POHL EVPOP Workshop</a:t>
            </a:r>
            <a:br>
              <a:rPr lang="en-GB" sz="3100" b="1" dirty="0">
                <a:solidFill>
                  <a:schemeClr val="accent4">
                    <a:lumMod val="75000"/>
                  </a:schemeClr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</a:br>
            <a:r>
              <a:rPr lang="en-GB" sz="3100" b="1" dirty="0">
                <a:solidFill>
                  <a:schemeClr val="accent4">
                    <a:lumMod val="75000"/>
                  </a:schemeClr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February 20, 2025</a:t>
            </a:r>
            <a:br>
              <a:rPr lang="en-US" sz="3600" b="1" dirty="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600" b="1" dirty="0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IL" sz="3600" b="1" dirty="0">
              <a:solidFill>
                <a:srgbClr val="0033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4F778EFA-5184-4BFB-B152-955376136D1C}"/>
              </a:ext>
            </a:extLst>
          </p:cNvPr>
          <p:cNvSpPr txBox="1"/>
          <p:nvPr/>
        </p:nvSpPr>
        <p:spPr>
          <a:xfrm>
            <a:off x="538983" y="2768440"/>
            <a:ext cx="1079564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</a:pPr>
            <a:endParaRPr lang="en-IL" sz="2000" b="0" i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9DA3C27-A219-4674-B267-EE7BFB8C6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82" y="3239737"/>
            <a:ext cx="9321726" cy="29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endParaRPr lang="en-US" altLang="he-IL" sz="1800" i="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endParaRPr lang="en-US" altLang="he-IL" sz="1800" i="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he-IL" sz="1800" i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Prof. Diane Levin-Zamir, PhD, MPH, MCHES</a:t>
            </a:r>
          </a:p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he-IL" sz="1400" i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Director (emeritus),  National Dept of Health Promotion, Clalit Health Services, Israel</a:t>
            </a:r>
          </a:p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he-IL" sz="1400" i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Full Professor, University of Haifa – School of Public Health, Israel</a:t>
            </a:r>
          </a:p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he-IL" sz="1400" i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Co-chair for Research – WHO Action Network for M-POHL</a:t>
            </a:r>
          </a:p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he-IL" sz="1400" i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Chair, National Council on Health Promotion, Israel Ministry of Health</a:t>
            </a:r>
          </a:p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he-IL" sz="1400" i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IUHPE – Global  Working  Group  Health Literacy Leadership</a:t>
            </a:r>
          </a:p>
          <a:p>
            <a:pPr algn="l"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he-IL" sz="1400" i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eaLnBrk="1" hangingPunct="1">
              <a:lnSpc>
                <a:spcPts val="1400"/>
              </a:lnSpc>
              <a:spcBef>
                <a:spcPct val="50000"/>
              </a:spcBef>
            </a:pPr>
            <a:endParaRPr lang="en-US" altLang="he-IL" sz="1400" i="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תמונה 4">
            <a:extLst>
              <a:ext uri="{FF2B5EF4-FFF2-40B4-BE49-F238E27FC236}">
                <a16:creationId xmlns:a16="http://schemas.microsoft.com/office/drawing/2014/main" id="{F6668F24-1E7B-496B-87A5-129BB16916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912" y="2966141"/>
            <a:ext cx="1728192" cy="179354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974BD9-CDFC-4FDF-97AD-56A1B317BDE5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DFCD3B6-E028-409C-B939-DB806201812D}"/>
              </a:ext>
            </a:extLst>
          </p:cNvPr>
          <p:cNvSpPr/>
          <p:nvPr/>
        </p:nvSpPr>
        <p:spPr>
          <a:xfrm>
            <a:off x="9840416" y="6126149"/>
            <a:ext cx="1728192" cy="73185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08CCC-2996-4D55-BF32-4244B52C83A5}"/>
              </a:ext>
            </a:extLst>
          </p:cNvPr>
          <p:cNvSpPr txBox="1"/>
          <p:nvPr/>
        </p:nvSpPr>
        <p:spPr>
          <a:xfrm>
            <a:off x="12716393" y="8794074"/>
            <a:ext cx="1215172" cy="30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2DE2B-5DBE-407B-B2A6-6BDB4FCCE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5779845"/>
            <a:ext cx="1123487" cy="825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23EB2C-74ED-4C18-9FEB-CA713CCE0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5779845"/>
            <a:ext cx="2088232" cy="757697"/>
          </a:xfrm>
          <a:prstGeom prst="rect">
            <a:avLst/>
          </a:prstGeom>
        </p:spPr>
      </p:pic>
      <p:pic>
        <p:nvPicPr>
          <p:cNvPr id="15" name="Grafik 2">
            <a:extLst>
              <a:ext uri="{FF2B5EF4-FFF2-40B4-BE49-F238E27FC236}">
                <a16:creationId xmlns:a16="http://schemas.microsoft.com/office/drawing/2014/main" id="{DDDFEFBC-ADE3-43EE-8DD1-1373D8E19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35802" y="5770116"/>
            <a:ext cx="1760381" cy="8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53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5B3FD-1F6E-470B-9BB2-D215671518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84348" y="1052736"/>
            <a:ext cx="1236069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600" b="1" i="1">
                <a:solidFill>
                  <a:srgbClr val="0081B1"/>
                </a:solidFill>
                <a:ea typeface="+mn-ea"/>
                <a:cs typeface="+mn-cs"/>
              </a:rPr>
              <a:t>Info-demics  - The case for critical Digital Health Literacy</a:t>
            </a:r>
            <a:endParaRPr lang="en-IL" sz="3600" b="1" i="1">
              <a:solidFill>
                <a:srgbClr val="0081B1"/>
              </a:solidFill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C9DD4C-CC6D-4089-9CD1-0408249CFC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392" y="1815306"/>
            <a:ext cx="10873208" cy="4525963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rgbClr val="003366"/>
                </a:solidFill>
              </a:rPr>
              <a:t>Spreading of misinformation</a:t>
            </a:r>
          </a:p>
          <a:p>
            <a:r>
              <a:rPr lang="en-GB">
                <a:solidFill>
                  <a:srgbClr val="003366"/>
                </a:solidFill>
              </a:rPr>
              <a:t>May be as harmful as the disease itself, impeding public health responses.</a:t>
            </a:r>
          </a:p>
          <a:p>
            <a:r>
              <a:rPr lang="en-GB">
                <a:solidFill>
                  <a:srgbClr val="003366"/>
                </a:solidFill>
              </a:rPr>
              <a:t>Fabrication may be intentional or unintentional.</a:t>
            </a:r>
          </a:p>
          <a:p>
            <a:r>
              <a:rPr lang="en-GB" b="1">
                <a:solidFill>
                  <a:srgbClr val="003366"/>
                </a:solidFill>
              </a:rPr>
              <a:t>Reflects the public’s thirst for knowledge and solutions </a:t>
            </a:r>
            <a:endParaRPr lang="en-IL" b="1">
              <a:solidFill>
                <a:srgbClr val="00336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A2B1-AD6C-46D2-9D60-D408B14E2D52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 descr="Framework for Managing the COVID-19 ...">
            <a:extLst>
              <a:ext uri="{FF2B5EF4-FFF2-40B4-BE49-F238E27FC236}">
                <a16:creationId xmlns:a16="http://schemas.microsoft.com/office/drawing/2014/main" id="{0A8832F2-AF54-4F0D-B6C0-DB636035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824" y="4938713"/>
            <a:ext cx="2847975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27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3">
            <a:extLst>
              <a:ext uri="{FF2B5EF4-FFF2-40B4-BE49-F238E27FC236}">
                <a16:creationId xmlns:a16="http://schemas.microsoft.com/office/drawing/2014/main" id="{4F3AEF0A-53D0-294A-813B-0892E9C86F4F}"/>
              </a:ext>
            </a:extLst>
          </p:cNvPr>
          <p:cNvGrpSpPr/>
          <p:nvPr/>
        </p:nvGrpSpPr>
        <p:grpSpPr>
          <a:xfrm>
            <a:off x="1" y="6734985"/>
            <a:ext cx="12192000" cy="185247"/>
            <a:chOff x="817166" y="6696075"/>
            <a:chExt cx="11367286" cy="161925"/>
          </a:xfrm>
        </p:grpSpPr>
        <p:sp>
          <p:nvSpPr>
            <p:cNvPr id="43" name="Graphic 23">
              <a:extLst>
                <a:ext uri="{FF2B5EF4-FFF2-40B4-BE49-F238E27FC236}">
                  <a16:creationId xmlns:a16="http://schemas.microsoft.com/office/drawing/2014/main" id="{29BC6E44-3EA4-D041-BF46-9000A136EA3B}"/>
                </a:ext>
              </a:extLst>
            </p:cNvPr>
            <p:cNvSpPr/>
            <p:nvPr/>
          </p:nvSpPr>
          <p:spPr>
            <a:xfrm>
              <a:off x="3086100" y="6696075"/>
              <a:ext cx="2276475" cy="161925"/>
            </a:xfrm>
            <a:custGeom>
              <a:avLst/>
              <a:gdLst>
                <a:gd name="connsiteX0" fmla="*/ 0 w 2276475"/>
                <a:gd name="connsiteY0" fmla="*/ 0 h 161925"/>
                <a:gd name="connsiteX1" fmla="*/ 2276475 w 2276475"/>
                <a:gd name="connsiteY1" fmla="*/ 0 h 161925"/>
                <a:gd name="connsiteX2" fmla="*/ 2276475 w 2276475"/>
                <a:gd name="connsiteY2" fmla="*/ 161925 h 161925"/>
                <a:gd name="connsiteX3" fmla="*/ 0 w 227647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75" h="161925">
                  <a:moveTo>
                    <a:pt x="0" y="0"/>
                  </a:moveTo>
                  <a:lnTo>
                    <a:pt x="2276475" y="0"/>
                  </a:lnTo>
                  <a:lnTo>
                    <a:pt x="2276475" y="161925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2AD0DE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000">
                <a:latin typeface="Dana Yad AlefAlefAlef Normal" panose="00000506000000000000" pitchFamily="50" charset="-79"/>
                <a:cs typeface="Dana Yad AlefAlefAlef Normal" panose="00000506000000000000" pitchFamily="50" charset="-79"/>
              </a:endParaRPr>
            </a:p>
          </p:txBody>
        </p:sp>
        <p:sp>
          <p:nvSpPr>
            <p:cNvPr id="44" name="Graphic 23">
              <a:extLst>
                <a:ext uri="{FF2B5EF4-FFF2-40B4-BE49-F238E27FC236}">
                  <a16:creationId xmlns:a16="http://schemas.microsoft.com/office/drawing/2014/main" id="{7508E1EB-BB57-5B41-B76C-9E46CA5292C3}"/>
                </a:ext>
              </a:extLst>
            </p:cNvPr>
            <p:cNvSpPr/>
            <p:nvPr/>
          </p:nvSpPr>
          <p:spPr>
            <a:xfrm>
              <a:off x="817166" y="6696075"/>
              <a:ext cx="2276475" cy="161925"/>
            </a:xfrm>
            <a:custGeom>
              <a:avLst/>
              <a:gdLst>
                <a:gd name="connsiteX0" fmla="*/ 0 w 2276475"/>
                <a:gd name="connsiteY0" fmla="*/ 0 h 161925"/>
                <a:gd name="connsiteX1" fmla="*/ 2276475 w 2276475"/>
                <a:gd name="connsiteY1" fmla="*/ 0 h 161925"/>
                <a:gd name="connsiteX2" fmla="*/ 2276475 w 2276475"/>
                <a:gd name="connsiteY2" fmla="*/ 161925 h 161925"/>
                <a:gd name="connsiteX3" fmla="*/ 0 w 227647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75" h="161925">
                  <a:moveTo>
                    <a:pt x="0" y="0"/>
                  </a:moveTo>
                  <a:lnTo>
                    <a:pt x="2276475" y="0"/>
                  </a:lnTo>
                  <a:lnTo>
                    <a:pt x="2276475" y="161925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95D5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000">
                <a:latin typeface="Dana Yad AlefAlefAlef Normal" panose="00000506000000000000" pitchFamily="50" charset="-79"/>
                <a:cs typeface="Dana Yad AlefAlefAlef Normal" panose="00000506000000000000" pitchFamily="50" charset="-79"/>
              </a:endParaRPr>
            </a:p>
          </p:txBody>
        </p:sp>
        <p:sp>
          <p:nvSpPr>
            <p:cNvPr id="45" name="Graphic 23">
              <a:extLst>
                <a:ext uri="{FF2B5EF4-FFF2-40B4-BE49-F238E27FC236}">
                  <a16:creationId xmlns:a16="http://schemas.microsoft.com/office/drawing/2014/main" id="{C0EA1DF6-EF5B-CB4A-8D10-78EF2B251737}"/>
                </a:ext>
              </a:extLst>
            </p:cNvPr>
            <p:cNvSpPr/>
            <p:nvPr/>
          </p:nvSpPr>
          <p:spPr>
            <a:xfrm>
              <a:off x="5362575" y="6696075"/>
              <a:ext cx="2276475" cy="161925"/>
            </a:xfrm>
            <a:custGeom>
              <a:avLst/>
              <a:gdLst>
                <a:gd name="connsiteX0" fmla="*/ 0 w 2276475"/>
                <a:gd name="connsiteY0" fmla="*/ 0 h 161925"/>
                <a:gd name="connsiteX1" fmla="*/ 2276475 w 2276475"/>
                <a:gd name="connsiteY1" fmla="*/ 0 h 161925"/>
                <a:gd name="connsiteX2" fmla="*/ 2276475 w 2276475"/>
                <a:gd name="connsiteY2" fmla="*/ 161925 h 161925"/>
                <a:gd name="connsiteX3" fmla="*/ 0 w 227647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75" h="161925">
                  <a:moveTo>
                    <a:pt x="0" y="0"/>
                  </a:moveTo>
                  <a:lnTo>
                    <a:pt x="2276475" y="0"/>
                  </a:lnTo>
                  <a:lnTo>
                    <a:pt x="2276475" y="161925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17A0B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000">
                <a:latin typeface="Dana Yad AlefAlefAlef Normal" panose="00000506000000000000" pitchFamily="50" charset="-79"/>
                <a:cs typeface="Dana Yad AlefAlefAlef Normal" panose="00000506000000000000" pitchFamily="50" charset="-79"/>
              </a:endParaRPr>
            </a:p>
          </p:txBody>
        </p:sp>
        <p:sp>
          <p:nvSpPr>
            <p:cNvPr id="46" name="Graphic 23">
              <a:extLst>
                <a:ext uri="{FF2B5EF4-FFF2-40B4-BE49-F238E27FC236}">
                  <a16:creationId xmlns:a16="http://schemas.microsoft.com/office/drawing/2014/main" id="{1ACB2D5B-7173-924E-932A-25DFBB66E593}"/>
                </a:ext>
              </a:extLst>
            </p:cNvPr>
            <p:cNvSpPr/>
            <p:nvPr/>
          </p:nvSpPr>
          <p:spPr>
            <a:xfrm>
              <a:off x="7639050" y="6696075"/>
              <a:ext cx="2276475" cy="161925"/>
            </a:xfrm>
            <a:custGeom>
              <a:avLst/>
              <a:gdLst>
                <a:gd name="connsiteX0" fmla="*/ 0 w 2276475"/>
                <a:gd name="connsiteY0" fmla="*/ 0 h 161925"/>
                <a:gd name="connsiteX1" fmla="*/ 2276475 w 2276475"/>
                <a:gd name="connsiteY1" fmla="*/ 0 h 161925"/>
                <a:gd name="connsiteX2" fmla="*/ 2276475 w 2276475"/>
                <a:gd name="connsiteY2" fmla="*/ 161925 h 161925"/>
                <a:gd name="connsiteX3" fmla="*/ 0 w 227647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75" h="161925">
                  <a:moveTo>
                    <a:pt x="0" y="0"/>
                  </a:moveTo>
                  <a:lnTo>
                    <a:pt x="2276475" y="0"/>
                  </a:lnTo>
                  <a:lnTo>
                    <a:pt x="2276475" y="161925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00667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000">
                <a:latin typeface="Dana Yad AlefAlefAlef Normal" panose="00000506000000000000" pitchFamily="50" charset="-79"/>
                <a:cs typeface="Dana Yad AlefAlefAlef Normal" panose="00000506000000000000" pitchFamily="50" charset="-79"/>
              </a:endParaRPr>
            </a:p>
          </p:txBody>
        </p:sp>
        <p:sp>
          <p:nvSpPr>
            <p:cNvPr id="47" name="Graphic 23">
              <a:extLst>
                <a:ext uri="{FF2B5EF4-FFF2-40B4-BE49-F238E27FC236}">
                  <a16:creationId xmlns:a16="http://schemas.microsoft.com/office/drawing/2014/main" id="{F09FFA30-6F5F-CD41-8F4C-C536372232A9}"/>
                </a:ext>
              </a:extLst>
            </p:cNvPr>
            <p:cNvSpPr/>
            <p:nvPr/>
          </p:nvSpPr>
          <p:spPr>
            <a:xfrm>
              <a:off x="9907977" y="6696075"/>
              <a:ext cx="2276475" cy="161925"/>
            </a:xfrm>
            <a:custGeom>
              <a:avLst/>
              <a:gdLst>
                <a:gd name="connsiteX0" fmla="*/ 0 w 2276475"/>
                <a:gd name="connsiteY0" fmla="*/ 0 h 161925"/>
                <a:gd name="connsiteX1" fmla="*/ 2276475 w 2276475"/>
                <a:gd name="connsiteY1" fmla="*/ 0 h 161925"/>
                <a:gd name="connsiteX2" fmla="*/ 2276475 w 2276475"/>
                <a:gd name="connsiteY2" fmla="*/ 161925 h 161925"/>
                <a:gd name="connsiteX3" fmla="*/ 0 w 227647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75" h="161925">
                  <a:moveTo>
                    <a:pt x="0" y="0"/>
                  </a:moveTo>
                  <a:lnTo>
                    <a:pt x="2276475" y="0"/>
                  </a:lnTo>
                  <a:lnTo>
                    <a:pt x="2276475" y="161925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05454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sz="2000">
                <a:latin typeface="Dana Yad AlefAlefAlef Normal" panose="00000506000000000000" pitchFamily="50" charset="-79"/>
                <a:cs typeface="Dana Yad AlefAlefAlef Normal" panose="00000506000000000000" pitchFamily="50" charset="-79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19" y="-50063"/>
            <a:ext cx="5091205" cy="67850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63313" y="1844824"/>
            <a:ext cx="576064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000" noProof="0" dirty="0">
                <a:solidFill>
                  <a:srgbClr val="0190AF"/>
                </a:solidFill>
                <a:latin typeface="Ploni ML v2 AAA U-Bold" panose="00000900000000000000" pitchFamily="50" charset="-79"/>
                <a:ea typeface="Ploni ML v2 AAA U-Bold" panose="00000900000000000000" pitchFamily="50" charset="-79"/>
                <a:cs typeface="Ploni ML v2 AAA U-Bold" panose="00000900000000000000" pitchFamily="50" charset="-79"/>
              </a:rPr>
              <a:t>Mental health: Everyone		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000" noProof="0" dirty="0">
                <a:solidFill>
                  <a:srgbClr val="0190AF"/>
                </a:solidFill>
                <a:latin typeface="Ploni ML v2 AAA U-Bold" panose="00000900000000000000" pitchFamily="50" charset="-79"/>
                <a:ea typeface="Ploni ML v2 AAA U-Bold" panose="00000900000000000000" pitchFamily="50" charset="-79"/>
                <a:cs typeface="Ploni ML v2 AAA U-Bold" panose="00000900000000000000" pitchFamily="50" charset="-79"/>
              </a:rPr>
              <a:t> 	has a “cloud”</a:t>
            </a:r>
            <a:endParaRPr kumimoji="0" lang="he-IL" sz="2800" i="0" u="none" strike="noStrike" kern="1200" cap="none" spc="0" normalizeH="0" baseline="0" noProof="0" dirty="0">
              <a:ln>
                <a:noFill/>
              </a:ln>
              <a:solidFill>
                <a:srgbClr val="00A5CB"/>
              </a:solidFill>
              <a:uLnTx/>
              <a:uFillTx/>
              <a:latin typeface="Ploni ML v2 AAA U-Bold" panose="00000900000000000000" pitchFamily="50" charset="-79"/>
              <a:ea typeface="Ploni ML v2 AAA U-Bold" panose="00000900000000000000" pitchFamily="50" charset="-79"/>
              <a:cs typeface="Ploni ML v2 AAA U-Bold" panose="000009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3305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BC17DE-5177-47EB-BDD4-EEB8A408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216" y="23015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70C0"/>
                </a:solidFill>
                <a:cs typeface="+mn-cs"/>
              </a:rPr>
              <a:t>Online Health Promotion Workshops -</a:t>
            </a:r>
            <a:endParaRPr lang="x-none" b="1">
              <a:solidFill>
                <a:srgbClr val="0070C0"/>
              </a:solidFill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1196752"/>
            <a:ext cx="5664889" cy="451870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223792" y="3240080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223792" y="4414626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669121" y="177219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226398" y="2083143"/>
            <a:ext cx="576064" cy="22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63352" y="5741225"/>
            <a:ext cx="11809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i="0" dirty="0">
                <a:solidFill>
                  <a:srgbClr val="0070C0"/>
                </a:solidFill>
              </a:rPr>
              <a:t>Providing a secure space for promoting health in times of conflict</a:t>
            </a:r>
            <a:endParaRPr lang="he-IL" i="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0016" y="1055741"/>
            <a:ext cx="52565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800" i="0">
                <a:solidFill>
                  <a:srgbClr val="002060"/>
                </a:solidFill>
              </a:rPr>
              <a:t>Healthy lifestyle &amp; weight loss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0016" y="1579851"/>
            <a:ext cx="5040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800" i="0">
                <a:solidFill>
                  <a:srgbClr val="002060"/>
                </a:solidFill>
                <a:latin typeface="+mn-lt"/>
              </a:rPr>
              <a:t>Smoking</a:t>
            </a:r>
            <a:r>
              <a:rPr lang="en-US" sz="2400" i="0">
                <a:solidFill>
                  <a:srgbClr val="002060"/>
                </a:solidFill>
              </a:rPr>
              <a:t> </a:t>
            </a:r>
            <a:r>
              <a:rPr lang="en-US" sz="2800" i="0">
                <a:solidFill>
                  <a:srgbClr val="002060"/>
                </a:solidFill>
                <a:latin typeface="+mn-lt"/>
              </a:rPr>
              <a:t>cessation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0016" y="2114667"/>
            <a:ext cx="5951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800" i="0">
                <a:solidFill>
                  <a:srgbClr val="002060"/>
                </a:solidFill>
                <a:latin typeface="+mn-lt"/>
              </a:rPr>
              <a:t>Preparation</a:t>
            </a:r>
            <a:r>
              <a:rPr lang="en-US" sz="2400" i="0">
                <a:solidFill>
                  <a:srgbClr val="002060"/>
                </a:solidFill>
              </a:rPr>
              <a:t> </a:t>
            </a:r>
            <a:r>
              <a:rPr lang="en-US" sz="2800" i="0">
                <a:solidFill>
                  <a:srgbClr val="002060"/>
                </a:solidFill>
                <a:latin typeface="+mn-lt"/>
              </a:rPr>
              <a:t>for</a:t>
            </a:r>
            <a:r>
              <a:rPr lang="en-US" sz="2400" i="0">
                <a:solidFill>
                  <a:srgbClr val="002060"/>
                </a:solidFill>
              </a:rPr>
              <a:t> </a:t>
            </a:r>
            <a:r>
              <a:rPr lang="en-US" sz="2800" i="0">
                <a:solidFill>
                  <a:srgbClr val="002060"/>
                </a:solidFill>
                <a:latin typeface="+mn-lt"/>
              </a:rPr>
              <a:t>birth</a:t>
            </a:r>
            <a:r>
              <a:rPr lang="en-US" sz="2400" i="0">
                <a:solidFill>
                  <a:srgbClr val="002060"/>
                </a:solidFill>
              </a:rPr>
              <a:t> </a:t>
            </a:r>
            <a:r>
              <a:rPr lang="en-US" sz="2800" i="0">
                <a:solidFill>
                  <a:srgbClr val="002060"/>
                </a:solidFill>
                <a:latin typeface="+mn-lt"/>
              </a:rPr>
              <a:t>and</a:t>
            </a:r>
            <a:r>
              <a:rPr lang="en-US" sz="2400" i="0">
                <a:solidFill>
                  <a:srgbClr val="002060"/>
                </a:solidFill>
              </a:rPr>
              <a:t> </a:t>
            </a:r>
            <a:r>
              <a:rPr lang="en-US" sz="2800" i="0">
                <a:solidFill>
                  <a:srgbClr val="002060"/>
                </a:solidFill>
                <a:latin typeface="+mn-lt"/>
              </a:rPr>
              <a:t>parenting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6834" y="2722525"/>
            <a:ext cx="5040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800" i="0">
                <a:solidFill>
                  <a:srgbClr val="002060"/>
                </a:solidFill>
                <a:latin typeface="+mn-lt"/>
              </a:rPr>
              <a:t>Breastfeeding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8421" y="3774313"/>
            <a:ext cx="504056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800" i="0">
                <a:solidFill>
                  <a:srgbClr val="002060"/>
                </a:solidFill>
                <a:latin typeface="+mn-lt"/>
              </a:rPr>
              <a:t>Self-care and healthy lifestyle for people with diabetes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8028" y="4769436"/>
            <a:ext cx="5040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800" i="0" dirty="0">
                <a:solidFill>
                  <a:srgbClr val="002060"/>
                </a:solidFill>
                <a:latin typeface="+mn-lt"/>
              </a:rPr>
              <a:t>Surrogate parenting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6020" y="3301324"/>
            <a:ext cx="5040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800" i="0">
                <a:solidFill>
                  <a:srgbClr val="002060"/>
                </a:solidFill>
                <a:latin typeface="+mn-lt"/>
              </a:rPr>
              <a:t>Mindfulness</a:t>
            </a:r>
          </a:p>
        </p:txBody>
      </p:sp>
    </p:spTree>
    <p:extLst>
      <p:ext uri="{BB962C8B-B14F-4D97-AF65-F5344CB8AC3E}">
        <p14:creationId xmlns:p14="http://schemas.microsoft.com/office/powerpoint/2010/main" val="21266935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B49D-4761-4271-A30B-A5A5267569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2139" y="488428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b="1" i="1">
                <a:solidFill>
                  <a:srgbClr val="003366"/>
                </a:solidFill>
              </a:rPr>
              <a:t>Digital Health Literacy as an Asset</a:t>
            </a:r>
            <a:endParaRPr lang="en-IL" b="1" i="1">
              <a:solidFill>
                <a:srgbClr val="0033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AAC38-217B-4CE2-BCD1-771D0C9CD4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448" y="980728"/>
            <a:ext cx="9679632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>
                <a:solidFill>
                  <a:srgbClr val="0081B1"/>
                </a:solidFill>
                <a:latin typeface="+mj-lt"/>
              </a:rPr>
              <a:t>Digital Divide or Digital Development throughout the life course?</a:t>
            </a:r>
            <a:endParaRPr lang="he-IL" sz="4000" b="1" i="1">
              <a:solidFill>
                <a:srgbClr val="0081B1"/>
              </a:solidFill>
              <a:latin typeface="+mj-lt"/>
            </a:endParaRPr>
          </a:p>
          <a:p>
            <a:endParaRPr lang="en-IL" sz="4000">
              <a:solidFill>
                <a:srgbClr val="006666"/>
              </a:solidFill>
            </a:endParaRPr>
          </a:p>
        </p:txBody>
      </p:sp>
      <p:pic>
        <p:nvPicPr>
          <p:cNvPr id="1026" name="Picture 2" descr="A picture containing person, indoor, computer&#10;&#10;Description automatically generated">
            <a:extLst>
              <a:ext uri="{FF2B5EF4-FFF2-40B4-BE49-F238E27FC236}">
                <a16:creationId xmlns:a16="http://schemas.microsoft.com/office/drawing/2014/main" id="{19E0C5C4-89E8-4A84-9399-6D9A8D83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7090" y="2563714"/>
            <a:ext cx="3449960" cy="2302848"/>
          </a:xfrm>
          <a:prstGeom prst="rect">
            <a:avLst/>
          </a:prstGeom>
        </p:spPr>
      </p:pic>
      <p:pic>
        <p:nvPicPr>
          <p:cNvPr id="6146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70DB542-0EDF-4360-9F41-14B91C4D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5353" y="2595962"/>
            <a:ext cx="3495282" cy="2275500"/>
          </a:xfrm>
          <a:prstGeom prst="rect">
            <a:avLst/>
          </a:prstGeom>
          <a:noFill/>
        </p:spPr>
      </p:pic>
      <p:pic>
        <p:nvPicPr>
          <p:cNvPr id="7170" name="Picture 2" descr="A person wearing headphones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F149A25E-84EF-4101-A320-1D2F11E4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8248" y="2587050"/>
            <a:ext cx="3042727" cy="2281813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22C9F0-6488-46BD-AC12-9B334D6DD8CE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437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9F3E-FF81-468D-AC93-86F644E21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0405" y="337461"/>
            <a:ext cx="12504712" cy="1143000"/>
          </a:xfrm>
          <a:prstGeom prst="rect">
            <a:avLst/>
          </a:prstGeom>
        </p:spPr>
        <p:txBody>
          <a:bodyPr/>
          <a:lstStyle/>
          <a:p>
            <a:r>
              <a:rPr lang="en-US" b="1" i="1" dirty="0">
                <a:solidFill>
                  <a:srgbClr val="0081B1"/>
                </a:solidFill>
                <a:ea typeface="+mn-ea"/>
                <a:cs typeface="+mn-cs"/>
              </a:rPr>
              <a:t>The complexity of Digital Health Literacy </a:t>
            </a:r>
            <a:endParaRPr lang="en-IL" b="1" i="1" dirty="0">
              <a:solidFill>
                <a:srgbClr val="0081B1"/>
              </a:solidFill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B7F3F-792B-429E-9FB8-1B04CC64587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711623" y="1196752"/>
            <a:ext cx="6893707" cy="504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BC3F3-2F50-4090-A66D-5F93307843EB}"/>
              </a:ext>
            </a:extLst>
          </p:cNvPr>
          <p:cNvSpPr txBox="1"/>
          <p:nvPr/>
        </p:nvSpPr>
        <p:spPr>
          <a:xfrm>
            <a:off x="-34262" y="6514201"/>
            <a:ext cx="12000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50">
                <a:solidFill>
                  <a:srgbClr val="003366"/>
                </a:solidFill>
              </a:rPr>
              <a:t>Levin-Zamir, D. &amp; Bertschi, I. 2018, Int. J. Environ Res Public Health, 15, 1643</a:t>
            </a:r>
            <a:endParaRPr lang="en-IL" sz="1050">
              <a:solidFill>
                <a:srgbClr val="003366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14129D-73B8-4793-88C1-964392E47F5F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122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6FD59D-6E37-4DEA-B4C9-5127FD6B5D9C}"/>
              </a:ext>
            </a:extLst>
          </p:cNvPr>
          <p:cNvSpPr txBox="1"/>
          <p:nvPr/>
        </p:nvSpPr>
        <p:spPr>
          <a:xfrm>
            <a:off x="438333" y="1844824"/>
            <a:ext cx="11753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IL" sz="2400" i="0" dirty="0">
                <a:solidFill>
                  <a:srgbClr val="1A4488"/>
                </a:solidFill>
                <a:latin typeface="Arial" pitchFamily="34" charset="0"/>
              </a:rPr>
              <a:t>The increasing </a:t>
            </a:r>
            <a:r>
              <a:rPr lang="en-US" sz="2400" i="0" dirty="0">
                <a:solidFill>
                  <a:srgbClr val="1A4488"/>
                </a:solidFill>
                <a:latin typeface="Arial" pitchFamily="34" charset="0"/>
              </a:rPr>
              <a:t>access of</a:t>
            </a:r>
            <a:r>
              <a:rPr lang="en-IL" sz="2400" i="0" dirty="0">
                <a:solidFill>
                  <a:srgbClr val="1A4488"/>
                </a:solidFill>
                <a:latin typeface="Arial" pitchFamily="34" charset="0"/>
              </a:rPr>
              <a:t> health-related digital resources</a:t>
            </a:r>
            <a:r>
              <a:rPr lang="en-US" sz="2400" i="0" dirty="0">
                <a:solidFill>
                  <a:srgbClr val="1A4488"/>
                </a:solidFill>
                <a:latin typeface="Arial" pitchFamily="34" charset="0"/>
              </a:rPr>
              <a:t>, </a:t>
            </a:r>
            <a:r>
              <a:rPr lang="en-IL" sz="2400" i="0" dirty="0">
                <a:solidFill>
                  <a:srgbClr val="1A4488"/>
                </a:solidFill>
                <a:latin typeface="Arial" pitchFamily="34" charset="0"/>
              </a:rPr>
              <a:t>places a growing demand </a:t>
            </a:r>
            <a:r>
              <a:rPr lang="en-US" sz="2400" i="0" dirty="0">
                <a:solidFill>
                  <a:srgbClr val="1A4488"/>
                </a:solidFill>
                <a:latin typeface="Arial" pitchFamily="34" charset="0"/>
              </a:rPr>
              <a:t>for</a:t>
            </a:r>
            <a:r>
              <a:rPr lang="en-IL" sz="2400" i="0" dirty="0">
                <a:solidFill>
                  <a:srgbClr val="1A4488"/>
                </a:solidFill>
                <a:latin typeface="Arial" pitchFamily="34" charset="0"/>
              </a:rPr>
              <a:t> population </a:t>
            </a:r>
            <a:r>
              <a:rPr lang="en-IL" sz="2400" i="0" dirty="0">
                <a:solidFill>
                  <a:srgbClr val="006699"/>
                </a:solidFill>
                <a:latin typeface="Arial" pitchFamily="34" charset="0"/>
              </a:rPr>
              <a:t>Digital </a:t>
            </a:r>
            <a:r>
              <a:rPr lang="en-US" sz="2400" i="0" dirty="0">
                <a:solidFill>
                  <a:srgbClr val="006699"/>
                </a:solidFill>
                <a:latin typeface="Arial" pitchFamily="34" charset="0"/>
              </a:rPr>
              <a:t>Health Literacy </a:t>
            </a:r>
            <a:r>
              <a:rPr lang="en-US" sz="2400" i="0" dirty="0">
                <a:solidFill>
                  <a:srgbClr val="1A4488"/>
                </a:solidFill>
                <a:latin typeface="Arial" pitchFamily="34" charset="0"/>
              </a:rPr>
              <a:t>(DHL) 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to adequately use these resources</a:t>
            </a:r>
            <a:r>
              <a:rPr lang="en-IL" sz="2400">
                <a:solidFill>
                  <a:srgbClr val="1A4488"/>
                </a:solidFill>
                <a:latin typeface="Arial" pitchFamily="34" charset="0"/>
              </a:rPr>
              <a:t>. </a:t>
            </a:r>
            <a:endParaRPr lang="en-IL" sz="2400" i="0">
              <a:solidFill>
                <a:srgbClr val="0033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B59A4-985A-42F2-B048-808194AB4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1" y="3429000"/>
            <a:ext cx="11839458" cy="1377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F2D23-7BBC-4D2F-9CB4-32AFC00CD80B}"/>
              </a:ext>
            </a:extLst>
          </p:cNvPr>
          <p:cNvSpPr txBox="1"/>
          <p:nvPr/>
        </p:nvSpPr>
        <p:spPr>
          <a:xfrm>
            <a:off x="3431704" y="54868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81B1"/>
                </a:solidFill>
                <a:latin typeface="+mj-lt"/>
              </a:rPr>
              <a:t>The challenge</a:t>
            </a:r>
            <a:endParaRPr lang="en-IL" sz="4400" dirty="0">
              <a:solidFill>
                <a:srgbClr val="0081B1"/>
              </a:solidFill>
              <a:latin typeface="+mj-lt"/>
            </a:endParaRPr>
          </a:p>
        </p:txBody>
      </p:sp>
      <p:sp>
        <p:nvSpPr>
          <p:cNvPr id="2" name="AutoShape 2" descr="The Mark Challenge"/>
          <p:cNvSpPr>
            <a:spLocks noChangeAspect="1" noChangeArrowheads="1"/>
          </p:cNvSpPr>
          <p:nvPr/>
        </p:nvSpPr>
        <p:spPr bwMode="auto">
          <a:xfrm>
            <a:off x="6528048" y="55172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6" name="Picture 8" descr="The Mark Challe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937379"/>
            <a:ext cx="3632565" cy="17693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959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91344" y="1268760"/>
            <a:ext cx="11160125" cy="19446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i="1">
                <a:solidFill>
                  <a:srgbClr val="0081B1"/>
                </a:solidFill>
                <a:ea typeface="+mn-ea"/>
                <a:cs typeface="+mn-cs"/>
              </a:rPr>
              <a:t>Measuring Digital Health Literacy </a:t>
            </a:r>
            <a:br>
              <a:rPr lang="en-US" b="1" i="1">
                <a:solidFill>
                  <a:srgbClr val="0081B1"/>
                </a:solidFill>
                <a:ea typeface="+mn-ea"/>
                <a:cs typeface="+mn-cs"/>
              </a:rPr>
            </a:br>
            <a:r>
              <a:rPr lang="en-US" b="1" i="1">
                <a:solidFill>
                  <a:srgbClr val="0081B1"/>
                </a:solidFill>
                <a:ea typeface="+mn-ea"/>
                <a:cs typeface="+mn-cs"/>
              </a:rPr>
              <a:t>for general adult population in the Health Literacy Survey (HLS</a:t>
            </a:r>
            <a:r>
              <a:rPr lang="en-US" b="1" i="1" baseline="-25000">
                <a:solidFill>
                  <a:srgbClr val="0081B1"/>
                </a:solidFill>
                <a:ea typeface="+mn-ea"/>
                <a:cs typeface="+mn-cs"/>
              </a:rPr>
              <a:t>19</a:t>
            </a:r>
            <a:r>
              <a:rPr lang="en-US" b="1" i="1">
                <a:solidFill>
                  <a:srgbClr val="0081B1"/>
                </a:solidFill>
                <a:ea typeface="+mn-ea"/>
                <a:cs typeface="+mn-cs"/>
              </a:rPr>
              <a:t>) of the WHO Action Network M-POHL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210260" y="4365104"/>
            <a:ext cx="10944225" cy="1625600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buNone/>
            </a:pPr>
            <a:r>
              <a:rPr lang="de-AT" altLang="de-DE" sz="2400" dirty="0">
                <a:solidFill>
                  <a:schemeClr val="tx1"/>
                </a:solidFill>
              </a:rPr>
              <a:t>Diane Levin-Zamir, Stephan Van den Broucke, Jürgen M. Pelikan, Robert Griebler, Thomas Link, Christa Straßmayr for the Working Group on Digital HL in HLS</a:t>
            </a:r>
            <a:r>
              <a:rPr lang="de-AT" altLang="de-DE" sz="2400" baseline="-25000" dirty="0">
                <a:solidFill>
                  <a:schemeClr val="tx1"/>
                </a:solidFill>
              </a:rPr>
              <a:t>19</a:t>
            </a:r>
          </a:p>
          <a:p>
            <a:pPr algn="ctr"/>
            <a:endParaRPr lang="de-AT" altLang="de-DE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D6C46B-73FB-43A9-911A-E87BB5C3A58A}"/>
              </a:ext>
            </a:extLst>
          </p:cNvPr>
          <p:cNvSpPr txBox="1"/>
          <p:nvPr/>
        </p:nvSpPr>
        <p:spPr>
          <a:xfrm>
            <a:off x="11640616" y="6381328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4E31F-A648-4A07-8C49-9DAE00883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6093002"/>
            <a:ext cx="2088232" cy="757697"/>
          </a:xfrm>
          <a:prstGeom prst="rect">
            <a:avLst/>
          </a:prstGeom>
        </p:spPr>
      </p:pic>
      <p:pic>
        <p:nvPicPr>
          <p:cNvPr id="7" name="Grafik 5">
            <a:extLst>
              <a:ext uri="{FF2B5EF4-FFF2-40B4-BE49-F238E27FC236}">
                <a16:creationId xmlns:a16="http://schemas.microsoft.com/office/drawing/2014/main" id="{5D9D205F-036A-47EA-BC95-55C426CD2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6139263"/>
            <a:ext cx="1327670" cy="6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789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341-1E34-4B08-8776-BFC44977C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020" y="351833"/>
            <a:ext cx="10116616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>
                <a:solidFill>
                  <a:srgbClr val="0081B1"/>
                </a:solidFill>
              </a:rPr>
              <a:t>Digital Health Literacy- Developing and applying a measure</a:t>
            </a:r>
            <a:endParaRPr lang="en-IL" sz="3600" b="1">
              <a:solidFill>
                <a:srgbClr val="0081B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8E7D2-4A56-48AC-A766-02F256A53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00" y="1917127"/>
            <a:ext cx="11753667" cy="1176828"/>
          </a:xfrm>
        </p:spPr>
        <p:txBody>
          <a:bodyPr>
            <a:noAutofit/>
          </a:bodyPr>
          <a:lstStyle/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>
                <a:solidFill>
                  <a:srgbClr val="1A4488"/>
                </a:solidFill>
                <a:latin typeface="Arial" pitchFamily="34" charset="0"/>
              </a:rPr>
              <a:t>The WHO</a:t>
            </a:r>
            <a:r>
              <a:rPr lang="he-IL" sz="2400" b="1">
                <a:solidFill>
                  <a:srgbClr val="1A4488"/>
                </a:solidFill>
                <a:latin typeface="Arial" pitchFamily="34" charset="0"/>
              </a:rPr>
              <a:t> </a:t>
            </a:r>
            <a:r>
              <a:rPr lang="en-US" sz="2400" b="1">
                <a:solidFill>
                  <a:srgbClr val="1A4488"/>
                </a:solidFill>
                <a:latin typeface="Arial" pitchFamily="34" charset="0"/>
              </a:rPr>
              <a:t>M-POHL </a:t>
            </a:r>
            <a:r>
              <a:rPr lang="en-IL" sz="2400" b="1">
                <a:solidFill>
                  <a:srgbClr val="1A4488"/>
                </a:solidFill>
                <a:latin typeface="Arial" pitchFamily="34" charset="0"/>
              </a:rPr>
              <a:t>HLS19</a:t>
            </a:r>
            <a:r>
              <a:rPr lang="en-US" sz="2400" b="1">
                <a:solidFill>
                  <a:srgbClr val="1A4488"/>
                </a:solidFill>
                <a:latin typeface="Arial" pitchFamily="34" charset="0"/>
              </a:rPr>
              <a:t>  consortium defined DHL as</a:t>
            </a:r>
            <a:r>
              <a:rPr lang="he-IL" sz="2400" b="1">
                <a:solidFill>
                  <a:srgbClr val="1A4488"/>
                </a:solidFill>
                <a:latin typeface="Arial" pitchFamily="34" charset="0"/>
              </a:rPr>
              <a:t>:</a:t>
            </a:r>
            <a:r>
              <a:rPr lang="en-IL" sz="2400" b="1">
                <a:solidFill>
                  <a:srgbClr val="1A4488"/>
                </a:solidFill>
                <a:latin typeface="Arial" pitchFamily="34" charset="0"/>
              </a:rPr>
              <a:t> </a:t>
            </a:r>
            <a:r>
              <a:rPr lang="en-US" sz="2400" b="1">
                <a:solidFill>
                  <a:srgbClr val="1A4488"/>
                </a:solidFill>
                <a:latin typeface="Arial" pitchFamily="34" charset="0"/>
              </a:rPr>
              <a:t>“</a:t>
            </a:r>
            <a:r>
              <a:rPr lang="en-IL" sz="2400" b="1" i="1">
                <a:solidFill>
                  <a:srgbClr val="0081B1"/>
                </a:solidFill>
                <a:latin typeface="Arial" pitchFamily="34" charset="0"/>
              </a:rPr>
              <a:t>the ability to search for, access, understand, appraise, validate, and apply online health information</a:t>
            </a:r>
            <a:r>
              <a:rPr lang="en-US" sz="2400" b="1" i="1">
                <a:solidFill>
                  <a:srgbClr val="0081B1"/>
                </a:solidFill>
                <a:latin typeface="Arial" pitchFamily="34" charset="0"/>
              </a:rPr>
              <a:t>,  and </a:t>
            </a:r>
            <a:r>
              <a:rPr lang="en-IL" sz="2400" b="1" i="1">
                <a:solidFill>
                  <a:srgbClr val="0081B1"/>
                </a:solidFill>
                <a:latin typeface="Arial" pitchFamily="34" charset="0"/>
              </a:rPr>
              <a:t>to formulate</a:t>
            </a:r>
            <a:r>
              <a:rPr lang="he-IL" sz="2400" b="1" i="1">
                <a:solidFill>
                  <a:srgbClr val="0081B1"/>
                </a:solidFill>
                <a:latin typeface="Arial" pitchFamily="34" charset="0"/>
              </a:rPr>
              <a:t>/</a:t>
            </a:r>
            <a:r>
              <a:rPr lang="en-IL" sz="2400" b="1" i="1">
                <a:solidFill>
                  <a:srgbClr val="0081B1"/>
                </a:solidFill>
                <a:latin typeface="Arial" pitchFamily="34" charset="0"/>
              </a:rPr>
              <a:t>express questions, opinion, thoughts, or feelings when using digital </a:t>
            </a:r>
            <a:r>
              <a:rPr lang="en-US" sz="2400" b="1" i="1">
                <a:solidFill>
                  <a:srgbClr val="0081B1"/>
                </a:solidFill>
                <a:latin typeface="Arial" pitchFamily="34" charset="0"/>
              </a:rPr>
              <a:t>resources”</a:t>
            </a:r>
            <a:r>
              <a:rPr lang="en-IL" sz="2400" b="1" i="1">
                <a:solidFill>
                  <a:srgbClr val="0081B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FECEF-2109-4BF5-BE07-637CC3337AB4}"/>
              </a:ext>
            </a:extLst>
          </p:cNvPr>
          <p:cNvSpPr txBox="1"/>
          <p:nvPr/>
        </p:nvSpPr>
        <p:spPr>
          <a:xfrm>
            <a:off x="551384" y="3895311"/>
            <a:ext cx="964907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566DF-3187-4A1F-9D73-E3E55DCC48AB}"/>
              </a:ext>
            </a:extLst>
          </p:cNvPr>
          <p:cNvSpPr txBox="1"/>
          <p:nvPr/>
        </p:nvSpPr>
        <p:spPr>
          <a:xfrm>
            <a:off x="219167" y="4048995"/>
            <a:ext cx="11753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i="0">
                <a:solidFill>
                  <a:srgbClr val="006699"/>
                </a:solidFill>
                <a:latin typeface="Arial" pitchFamily="34" charset="0"/>
              </a:rPr>
              <a:t>The objective of the study</a:t>
            </a:r>
            <a:r>
              <a:rPr lang="he-IL" sz="2400" i="0">
                <a:solidFill>
                  <a:srgbClr val="1A4488"/>
                </a:solidFill>
                <a:latin typeface="Arial" pitchFamily="34" charset="0"/>
              </a:rPr>
              <a:t>: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 to construct and validate a DHL measure across countries in Europe, and to identify determinants and consequences</a:t>
            </a:r>
            <a:endParaRPr lang="en-IL" sz="2400" i="0">
              <a:solidFill>
                <a:srgbClr val="1A4488"/>
              </a:solidFill>
              <a:latin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E17AA-BE52-4572-9E47-9E3D5FFF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6074487"/>
            <a:ext cx="2088232" cy="757697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:a16="http://schemas.microsoft.com/office/drawing/2014/main" id="{E4A82389-78D4-4511-8BE8-94A34B30D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6184916"/>
            <a:ext cx="1327670" cy="6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44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F5C5-D4A6-4958-B5DE-5B50F99C5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6043"/>
            <a:ext cx="9144000" cy="794469"/>
          </a:xfrm>
        </p:spPr>
        <p:txBody>
          <a:bodyPr/>
          <a:lstStyle/>
          <a:p>
            <a:r>
              <a:rPr lang="en-US" b="1" i="1">
                <a:solidFill>
                  <a:srgbClr val="0081B1"/>
                </a:solidFill>
              </a:rPr>
              <a:t>Methods</a:t>
            </a:r>
            <a:endParaRPr lang="en-IL" b="1" i="1">
              <a:solidFill>
                <a:srgbClr val="0081B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49B55-D84C-41C8-925E-7CF699F0F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56" y="985079"/>
            <a:ext cx="11360931" cy="76524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DHL </a:t>
            </a:r>
            <a:r>
              <a:rPr lang="en-IL" sz="2400" b="1" dirty="0" err="1">
                <a:solidFill>
                  <a:srgbClr val="1A4488"/>
                </a:solidFill>
                <a:latin typeface="Arial" pitchFamily="34" charset="0"/>
              </a:rPr>
              <a:t>measur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es 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w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ere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 constructed with 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8 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items 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regarding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 skills 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for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 dealing with 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digital 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health 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resources (DIGI-HI) 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 and 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2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 items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 (DIGI-INT)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 for interactive use of 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these resources and applied in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13 countries</a:t>
            </a:r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: </a:t>
            </a:r>
            <a:r>
              <a:rPr lang="en-IL" sz="2400" b="1" dirty="0">
                <a:solidFill>
                  <a:srgbClr val="1A4488"/>
                </a:solidFill>
                <a:latin typeface="Arial" pitchFamily="34" charset="0"/>
              </a:rPr>
              <a:t>Austria, Belgium, Czech Republic, Denmark, France, Germany, Hungary, Ireland, Israel, Norway, Portugal, Slovakia, and Switzerland</a:t>
            </a:r>
          </a:p>
          <a:p>
            <a:pPr algn="l"/>
            <a:r>
              <a:rPr lang="en-US" sz="2400" b="1" dirty="0">
                <a:solidFill>
                  <a:srgbClr val="1A4488"/>
                </a:solidFill>
                <a:latin typeface="Arial" pitchFamily="34" charset="0"/>
              </a:rPr>
              <a:t> </a:t>
            </a:r>
            <a:endParaRPr lang="en-IL" sz="2400" b="1" dirty="0">
              <a:solidFill>
                <a:srgbClr val="1A4488"/>
              </a:solidFill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32DFC-E9A0-47F2-B315-7F864E18CBC2}"/>
              </a:ext>
            </a:extLst>
          </p:cNvPr>
          <p:cNvSpPr txBox="1"/>
          <p:nvPr/>
        </p:nvSpPr>
        <p:spPr>
          <a:xfrm>
            <a:off x="296918" y="3079274"/>
            <a:ext cx="1183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D</a:t>
            </a:r>
            <a:r>
              <a:rPr lang="en-IL" sz="2400" i="0" err="1">
                <a:solidFill>
                  <a:srgbClr val="1A4488"/>
                </a:solidFill>
                <a:latin typeface="Arial" pitchFamily="34" charset="0"/>
              </a:rPr>
              <a:t>ata collection 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included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 CAPI, CATI, CAWI, PAPI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 methods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, and mixed formats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1EC26-4C42-4206-AECB-D7EB00F9E039}"/>
              </a:ext>
            </a:extLst>
          </p:cNvPr>
          <p:cNvSpPr txBox="1"/>
          <p:nvPr/>
        </p:nvSpPr>
        <p:spPr>
          <a:xfrm>
            <a:off x="1524000" y="4250184"/>
            <a:ext cx="8927976" cy="94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C5988-7DDA-425D-B210-9B2F60B2B750}"/>
              </a:ext>
            </a:extLst>
          </p:cNvPr>
          <p:cNvSpPr txBox="1"/>
          <p:nvPr/>
        </p:nvSpPr>
        <p:spPr>
          <a:xfrm>
            <a:off x="266876" y="3717032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Analyses were based on 29,060 respondents from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 representative samples of 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1,000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-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 3,602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/country.</a:t>
            </a:r>
            <a:endParaRPr lang="en-IL" sz="2400" i="0">
              <a:solidFill>
                <a:srgbClr val="1A4488"/>
              </a:solidFill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092DE-6D85-44BA-B996-07A03B0B377C}"/>
              </a:ext>
            </a:extLst>
          </p:cNvPr>
          <p:cNvSpPr txBox="1"/>
          <p:nvPr/>
        </p:nvSpPr>
        <p:spPr>
          <a:xfrm>
            <a:off x="199514" y="4634648"/>
            <a:ext cx="1143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A 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standardized 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score was calculated for 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DHL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 by combin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ed “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very easy” and “easy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” 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response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s,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 range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: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 0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-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100.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42C8B-3F5C-4223-A0B9-9795B5B1E398}"/>
              </a:ext>
            </a:extLst>
          </p:cNvPr>
          <p:cNvSpPr txBox="1"/>
          <p:nvPr/>
        </p:nvSpPr>
        <p:spPr>
          <a:xfrm>
            <a:off x="174498" y="5552264"/>
            <a:ext cx="1105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M</a:t>
            </a:r>
            <a:r>
              <a:rPr lang="en-IL" sz="2400" i="0" err="1">
                <a:solidFill>
                  <a:srgbClr val="1A4488"/>
                </a:solidFill>
                <a:latin typeface="Arial" pitchFamily="34" charset="0"/>
              </a:rPr>
              <a:t>ulti</a:t>
            </a:r>
            <a:r>
              <a:rPr lang="he-IL" sz="2400" i="0">
                <a:solidFill>
                  <a:srgbClr val="1A4488"/>
                </a:solidFill>
                <a:latin typeface="Arial" pitchFamily="34" charset="0"/>
              </a:rPr>
              <a:t>-</a:t>
            </a:r>
            <a:r>
              <a:rPr lang="en-IL" sz="2400" i="0">
                <a:solidFill>
                  <a:srgbClr val="1A4488"/>
                </a:solidFill>
                <a:latin typeface="Arial" pitchFamily="34" charset="0"/>
              </a:rPr>
              <a:t>variable linear regression models </a:t>
            </a:r>
            <a:r>
              <a:rPr lang="en-US" sz="2400" i="0">
                <a:solidFill>
                  <a:srgbClr val="1A4488"/>
                </a:solidFill>
                <a:latin typeface="Arial" pitchFamily="34" charset="0"/>
              </a:rPr>
              <a:t>were applied for estimating determinants and outcomes of DHL</a:t>
            </a:r>
            <a:endParaRPr lang="en-IL" sz="2400" i="0">
              <a:solidFill>
                <a:srgbClr val="1A4488"/>
              </a:solidFill>
              <a:latin typeface="Arial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B31E17AA-BE52-4572-9E47-9E3D5FFF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14" y="6026864"/>
            <a:ext cx="2088232" cy="757697"/>
          </a:xfrm>
          <a:prstGeom prst="rect">
            <a:avLst/>
          </a:prstGeom>
        </p:spPr>
      </p:pic>
      <p:pic>
        <p:nvPicPr>
          <p:cNvPr id="11" name="Grafik 5">
            <a:extLst>
              <a:ext uri="{FF2B5EF4-FFF2-40B4-BE49-F238E27FC236}">
                <a16:creationId xmlns:a16="http://schemas.microsoft.com/office/drawing/2014/main" id="{E4A82389-78D4-4511-8BE8-94A34B30D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62" y="6137293"/>
            <a:ext cx="1327670" cy="6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03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841B-AAB5-4428-91E6-57BABACF8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688" y="869297"/>
            <a:ext cx="10188624" cy="722461"/>
          </a:xfrm>
        </p:spPr>
        <p:txBody>
          <a:bodyPr>
            <a:normAutofit fontScale="90000"/>
          </a:bodyPr>
          <a:lstStyle/>
          <a:p>
            <a:r>
              <a:rPr lang="en-US" sz="3600" b="1" i="1">
                <a:solidFill>
                  <a:srgbClr val="0081B1"/>
                </a:solidFill>
                <a:ea typeface="+mn-ea"/>
                <a:cs typeface="+mn-cs"/>
              </a:rPr>
              <a:t>Results – psychometrics,  determinants and outcomes</a:t>
            </a:r>
            <a:br>
              <a:rPr lang="en-US" b="1">
                <a:solidFill>
                  <a:srgbClr val="003366"/>
                </a:solidFill>
              </a:rPr>
            </a:br>
            <a:r>
              <a:rPr lang="en-US" b="1">
                <a:solidFill>
                  <a:srgbClr val="003366"/>
                </a:solidFill>
              </a:rPr>
              <a:t> </a:t>
            </a:r>
            <a:endParaRPr lang="en-IL" sz="2700" b="1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ECEAB-F9A8-4496-B96A-D265B73E3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623" y="1086200"/>
            <a:ext cx="11089232" cy="722461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b="1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For DIGI-HI </a:t>
            </a:r>
            <a:r>
              <a:rPr lang="en-IL" sz="1800" b="1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The ranked difficulty of tasks across countries varies between 22% </a:t>
            </a:r>
            <a:r>
              <a:rPr lang="en-US" sz="1800" b="1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-</a:t>
            </a:r>
            <a:r>
              <a:rPr lang="en-IL" sz="1800" b="1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54</a:t>
            </a:r>
            <a:r>
              <a:rPr lang="en-US" sz="1800" b="1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% with particular difficulty in </a:t>
            </a:r>
            <a:r>
              <a:rPr lang="en-US" sz="1800" b="1" dirty="0">
                <a:solidFill>
                  <a:srgbClr val="0081B1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critically judging </a:t>
            </a:r>
            <a:r>
              <a:rPr lang="en-US" sz="1800" b="1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the reliability of digital health resources.</a:t>
            </a:r>
            <a:endParaRPr lang="en-IL" sz="2800" b="1" dirty="0">
              <a:solidFill>
                <a:srgbClr val="1A448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07EB4-EB22-4321-82CE-EC9ACB24CA73}"/>
              </a:ext>
            </a:extLst>
          </p:cNvPr>
          <p:cNvSpPr txBox="1"/>
          <p:nvPr/>
        </p:nvSpPr>
        <p:spPr>
          <a:xfrm>
            <a:off x="-384720" y="1888943"/>
            <a:ext cx="1134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0">
              <a:buFont typeface="Arial" pitchFamily="34" charset="0"/>
              <a:buChar char="•"/>
            </a:pPr>
            <a:r>
              <a:rPr lang="en-US" sz="1800" i="0" dirty="0" err="1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Int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ernal consistency </a:t>
            </a: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was high with a 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Cronbach’s alpha</a:t>
            </a: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 score=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 0.83, </a:t>
            </a: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(range: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 0.77</a:t>
            </a: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-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 0.87</a:t>
            </a: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/country)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.</a:t>
            </a:r>
            <a:endParaRPr lang="en-IL" i="0" dirty="0">
              <a:solidFill>
                <a:srgbClr val="1A448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8FE54-6F61-4CAE-9FE9-A88E6686E133}"/>
              </a:ext>
            </a:extLst>
          </p:cNvPr>
          <p:cNvSpPr txBox="1"/>
          <p:nvPr/>
        </p:nvSpPr>
        <p:spPr>
          <a:xfrm>
            <a:off x="145870" y="2585808"/>
            <a:ext cx="1113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T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he </a:t>
            </a: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DHL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 scale was sufficiently unidimensional </a:t>
            </a: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based on</a:t>
            </a:r>
            <a:r>
              <a:rPr lang="en-IL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 principal component analysis (PCA) of Rasch model residuals combined with dependent t-tests</a:t>
            </a:r>
            <a:r>
              <a:rPr lang="en-US" sz="1800" i="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. </a:t>
            </a:r>
            <a:endParaRPr lang="en-IL" i="0" dirty="0">
              <a:solidFill>
                <a:srgbClr val="1A448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1AD1C-CEB8-4DC0-8688-726077F47E63}"/>
              </a:ext>
            </a:extLst>
          </p:cNvPr>
          <p:cNvSpPr txBox="1"/>
          <p:nvPr/>
        </p:nvSpPr>
        <p:spPr>
          <a:xfrm>
            <a:off x="-5681" y="3673651"/>
            <a:ext cx="11424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1800" i="0" dirty="0">
                <a:solidFill>
                  <a:srgbClr val="1A4488"/>
                </a:solidFill>
                <a:latin typeface="Arial" pitchFamily="34" charset="0"/>
              </a:rPr>
              <a:t> Financial deprivation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ß=-0.15 (</a:t>
            </a:r>
            <a:r>
              <a:rPr lang="en-US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range: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0.08-0.27</a:t>
            </a:r>
            <a:r>
              <a:rPr lang="en-US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, significant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for 10 countries)</a:t>
            </a:r>
            <a:r>
              <a:rPr lang="en-US" sz="1800" i="0" dirty="0">
                <a:solidFill>
                  <a:srgbClr val="1A4488"/>
                </a:solidFill>
                <a:latin typeface="Arial" pitchFamily="34" charset="0"/>
              </a:rPr>
              <a:t>, age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ß=-0.13 (</a:t>
            </a:r>
            <a:r>
              <a:rPr lang="en-US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range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-0.15 -0.26</a:t>
            </a:r>
            <a:r>
              <a:rPr lang="en-US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;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significant for 6 countries)</a:t>
            </a:r>
            <a:r>
              <a:rPr lang="en-IL" sz="180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, </a:t>
            </a:r>
            <a:r>
              <a:rPr lang="en-US" sz="1800" i="0" dirty="0">
                <a:solidFill>
                  <a:srgbClr val="1A4488"/>
                </a:solidFill>
                <a:latin typeface="Arial" pitchFamily="34" charset="0"/>
              </a:rPr>
              <a:t>and self reported social status </a:t>
            </a:r>
            <a:r>
              <a:rPr lang="en-US" sz="180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:</a:t>
            </a:r>
            <a:r>
              <a:rPr lang="en-IL" sz="180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ß=0.08 (</a:t>
            </a:r>
            <a:r>
              <a:rPr lang="en-US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range: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0.05</a:t>
            </a:r>
            <a:r>
              <a:rPr lang="en-US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-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0.13</a:t>
            </a:r>
            <a:r>
              <a:rPr lang="en-US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;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significant for 10 countries)</a:t>
            </a:r>
            <a:r>
              <a:rPr lang="en-US" sz="1800" i="0" dirty="0">
                <a:solidFill>
                  <a:srgbClr val="006699"/>
                </a:solidFill>
                <a:latin typeface="Arial" pitchFamily="34" charset="0"/>
              </a:rPr>
              <a:t> </a:t>
            </a:r>
            <a:r>
              <a:rPr lang="en-US" sz="1800" i="0" dirty="0">
                <a:solidFill>
                  <a:srgbClr val="1A4488"/>
                </a:solidFill>
                <a:latin typeface="Arial" pitchFamily="34" charset="0"/>
              </a:rPr>
              <a:t>were DHL determinants for most countries;</a:t>
            </a:r>
            <a:r>
              <a:rPr lang="en-IL" sz="1800" dirty="0">
                <a:solidFill>
                  <a:srgbClr val="1A4488"/>
                </a:solidFill>
                <a:effectLst/>
                <a:latin typeface="Arial" pitchFamily="34" charset="0"/>
                <a:ea typeface="Calibri" panose="020F0502020204030204" pitchFamily="34" charset="0"/>
              </a:rPr>
              <a:t> </a:t>
            </a:r>
            <a:endParaRPr lang="en-IL" sz="1800" i="0" dirty="0">
              <a:solidFill>
                <a:srgbClr val="1A4488"/>
              </a:solidFill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4D0694-D8CD-48C0-87C9-DF4C82CEE628}"/>
              </a:ext>
            </a:extLst>
          </p:cNvPr>
          <p:cNvSpPr txBox="1"/>
          <p:nvPr/>
        </p:nvSpPr>
        <p:spPr>
          <a:xfrm>
            <a:off x="17512" y="5070355"/>
            <a:ext cx="1138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1800" i="0" dirty="0">
                <a:solidFill>
                  <a:srgbClr val="1A4488"/>
                </a:solidFill>
                <a:latin typeface="Arial" pitchFamily="34" charset="0"/>
              </a:rPr>
              <a:t> For outcomes of self-perceived health</a:t>
            </a:r>
            <a:r>
              <a:rPr lang="en-IL" sz="1800" i="0" dirty="0">
                <a:solidFill>
                  <a:srgbClr val="1A4488"/>
                </a:solidFill>
                <a:latin typeface="Arial" pitchFamily="34" charset="0"/>
              </a:rPr>
              <a:t>, DHL was significant for </a:t>
            </a:r>
            <a:r>
              <a:rPr lang="en-US" sz="1800" i="0" dirty="0">
                <a:solidFill>
                  <a:srgbClr val="1A4488"/>
                </a:solidFill>
                <a:latin typeface="Arial" pitchFamily="34" charset="0"/>
              </a:rPr>
              <a:t>9</a:t>
            </a:r>
            <a:r>
              <a:rPr lang="en-IL" sz="1800" i="0" dirty="0">
                <a:solidFill>
                  <a:srgbClr val="1A4488"/>
                </a:solidFill>
                <a:latin typeface="Arial" pitchFamily="34" charset="0"/>
              </a:rPr>
              <a:t> countries </a:t>
            </a:r>
            <a:r>
              <a:rPr lang="en-IL" sz="1800" dirty="0">
                <a:solidFill>
                  <a:srgbClr val="006699"/>
                </a:solidFill>
                <a:latin typeface="Arial" pitchFamily="34" charset="0"/>
              </a:rPr>
              <a:t>(ß=-0.05 or -0.10</a:t>
            </a:r>
            <a:r>
              <a:rPr lang="en-US" sz="1800" dirty="0">
                <a:solidFill>
                  <a:srgbClr val="006699"/>
                </a:solidFill>
                <a:latin typeface="Arial" pitchFamily="34" charset="0"/>
              </a:rPr>
              <a:t>) </a:t>
            </a:r>
            <a:r>
              <a:rPr lang="en-US" sz="1800" i="0" dirty="0">
                <a:solidFill>
                  <a:srgbClr val="1A4488"/>
                </a:solidFill>
                <a:latin typeface="Arial" pitchFamily="34" charset="0"/>
              </a:rPr>
              <a:t>and for visits to GP/family physician in 7</a:t>
            </a:r>
            <a:r>
              <a:rPr lang="en-IL" sz="1800" i="0" dirty="0">
                <a:solidFill>
                  <a:srgbClr val="1A4488"/>
                </a:solidFill>
                <a:latin typeface="Arial" pitchFamily="34" charset="0"/>
              </a:rPr>
              <a:t> countries </a:t>
            </a:r>
            <a:r>
              <a:rPr lang="en-IL" sz="1800" dirty="0">
                <a:solidFill>
                  <a:srgbClr val="006699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(ß between -0.07 and -0.11). </a:t>
            </a:r>
            <a:endParaRPr lang="en-IL" sz="1800" i="0" dirty="0">
              <a:solidFill>
                <a:srgbClr val="1A4488"/>
              </a:solidFill>
              <a:latin typeface="Arial" pitchFamily="34" charset="0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B31E17AA-BE52-4572-9E47-9E3D5FFF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5901928"/>
            <a:ext cx="2088232" cy="757697"/>
          </a:xfrm>
          <a:prstGeom prst="rect">
            <a:avLst/>
          </a:prstGeom>
        </p:spPr>
      </p:pic>
      <p:pic>
        <p:nvPicPr>
          <p:cNvPr id="21" name="Grafik 5">
            <a:extLst>
              <a:ext uri="{FF2B5EF4-FFF2-40B4-BE49-F238E27FC236}">
                <a16:creationId xmlns:a16="http://schemas.microsoft.com/office/drawing/2014/main" id="{E4A82389-78D4-4511-8BE8-94A34B30D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6012357"/>
            <a:ext cx="1327670" cy="6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24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33527-3F23-444E-AEA4-C75CCD1C24AF}"/>
              </a:ext>
            </a:extLst>
          </p:cNvPr>
          <p:cNvSpPr txBox="1"/>
          <p:nvPr/>
        </p:nvSpPr>
        <p:spPr>
          <a:xfrm>
            <a:off x="479376" y="537305"/>
            <a:ext cx="1053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i="0">
                <a:solidFill>
                  <a:srgbClr val="0081B1"/>
                </a:solidFill>
                <a:latin typeface="+mj-lt"/>
              </a:rPr>
              <a:t>Presentation Overview</a:t>
            </a:r>
            <a:endParaRPr lang="en-IL" sz="4800" i="0">
              <a:solidFill>
                <a:srgbClr val="0081B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04F73D-CF80-4776-96B8-E93DBAA40A0F}"/>
              </a:ext>
            </a:extLst>
          </p:cNvPr>
          <p:cNvSpPr txBox="1"/>
          <p:nvPr/>
        </p:nvSpPr>
        <p:spPr>
          <a:xfrm>
            <a:off x="659520" y="5463534"/>
            <a:ext cx="11017224" cy="1021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ct val="0"/>
              </a:spcAft>
              <a:buFont typeface="Arial" pitchFamily="34" charset="0"/>
              <a:buChar char="•"/>
            </a:pPr>
            <a:endParaRPr lang="en-IL" sz="2800" b="0" i="0">
              <a:solidFill>
                <a:srgbClr val="00666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3BB00C-A08C-4F35-8CFA-4636FCC8BBE1}"/>
              </a:ext>
            </a:extLst>
          </p:cNvPr>
          <p:cNvSpPr txBox="1"/>
          <p:nvPr/>
        </p:nvSpPr>
        <p:spPr>
          <a:xfrm>
            <a:off x="595010" y="4585656"/>
            <a:ext cx="11017224" cy="1021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ct val="0"/>
              </a:spcAft>
              <a:buFont typeface="Arial" pitchFamily="34" charset="0"/>
              <a:buChar char="•"/>
            </a:pPr>
            <a:endParaRPr lang="en-IL" sz="2800" b="0" i="0">
              <a:solidFill>
                <a:srgbClr val="006666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D5123A-5C06-48DA-9C4C-9C19F41DEBF4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BDC26-37B7-4ECA-835A-ADED195BDEC9}"/>
              </a:ext>
            </a:extLst>
          </p:cNvPr>
          <p:cNvSpPr txBox="1"/>
          <p:nvPr/>
        </p:nvSpPr>
        <p:spPr>
          <a:xfrm>
            <a:off x="120328" y="1556792"/>
            <a:ext cx="118941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 rtl="0">
              <a:buSzPct val="43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i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Setting the scene:</a:t>
            </a:r>
          </a:p>
          <a:p>
            <a:pPr marL="914400" lvl="1" indent="-457200" algn="l" rtl="0">
              <a:buSzPct val="43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i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Digital Health literacy  - The evolving definition</a:t>
            </a:r>
          </a:p>
          <a:p>
            <a:pPr marL="914400" lvl="1" indent="-457200" algn="l" rtl="0">
              <a:buSzPct val="43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i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Why is it important?</a:t>
            </a:r>
          </a:p>
          <a:p>
            <a:pPr marL="914400" lvl="1" indent="-457200" algn="l" rtl="0">
              <a:buSzPct val="43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i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How and why can we measure</a:t>
            </a:r>
          </a:p>
          <a:p>
            <a:pPr marL="914400" lvl="1" indent="-457200" algn="l" rtl="0">
              <a:buSzPct val="43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i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The results of the M-POHL study on DHL</a:t>
            </a:r>
          </a:p>
          <a:p>
            <a:pPr marL="914400" lvl="1" indent="-457200" algn="l" rtl="0">
              <a:buSzPct val="43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i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New challenges for DHL in the AI era</a:t>
            </a:r>
          </a:p>
          <a:p>
            <a:pPr marL="914400" lvl="1" indent="-457200" algn="l" rtl="0">
              <a:buSzPct val="43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i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Final reflection</a:t>
            </a:r>
          </a:p>
          <a:p>
            <a:pPr marL="914400" lvl="1" indent="-457200" algn="l" rtl="0">
              <a:buSzPct val="43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IL" sz="2800" i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l" rtl="0"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endParaRPr lang="en-IL" sz="24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lvl="1" algn="l" rtl="0">
              <a:buSzPts val="1000"/>
              <a:tabLst>
                <a:tab pos="914400" algn="l"/>
              </a:tabLst>
            </a:pPr>
            <a:endParaRPr lang="en-IL" sz="24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algn="l" rtl="0"/>
            <a:endParaRPr lang="en-IL" sz="24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Outlining-A-No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392" y="1476917"/>
            <a:ext cx="2389056" cy="24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436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841B-AAB5-4428-91E6-57BABACF8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688" y="869297"/>
            <a:ext cx="10188624" cy="722461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081B1"/>
                </a:solidFill>
                <a:ea typeface="+mn-ea"/>
                <a:cs typeface="+mn-cs"/>
              </a:rPr>
              <a:t>Selected Results</a:t>
            </a:r>
            <a:br>
              <a:rPr lang="en-US" b="1" dirty="0">
                <a:solidFill>
                  <a:srgbClr val="003366"/>
                </a:solidFill>
              </a:rPr>
            </a:br>
            <a:r>
              <a:rPr lang="en-US" b="1" dirty="0">
                <a:solidFill>
                  <a:srgbClr val="003366"/>
                </a:solidFill>
              </a:rPr>
              <a:t> </a:t>
            </a:r>
            <a:endParaRPr lang="en-IL" sz="2700" b="1" dirty="0">
              <a:solidFill>
                <a:schemeClr val="accent2"/>
              </a:solidFill>
            </a:endParaRPr>
          </a:p>
        </p:txBody>
      </p:sp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8763CA1E-D3A1-440D-A0F0-87BE298E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51" y="1330962"/>
            <a:ext cx="4650141" cy="2632096"/>
          </a:xfrm>
          <a:prstGeom prst="rect">
            <a:avLst/>
          </a:prstGeom>
        </p:spPr>
      </p:pic>
      <p:pic>
        <p:nvPicPr>
          <p:cNvPr id="12" name="Inhaltsplatzhalter 10">
            <a:extLst>
              <a:ext uri="{FF2B5EF4-FFF2-40B4-BE49-F238E27FC236}">
                <a16:creationId xmlns:a16="http://schemas.microsoft.com/office/drawing/2014/main" id="{9DB9C7AF-9C72-4E8C-9E19-0B2FE8C2B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4200645"/>
            <a:ext cx="4694764" cy="2657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6472E2-BC0D-45C8-A7B6-2E96F76D32F8}"/>
              </a:ext>
            </a:extLst>
          </p:cNvPr>
          <p:cNvSpPr txBox="1"/>
          <p:nvPr/>
        </p:nvSpPr>
        <p:spPr>
          <a:xfrm>
            <a:off x="4799856" y="370209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rgbClr val="006699"/>
                </a:solidFill>
              </a:rPr>
              <a:t>Age</a:t>
            </a:r>
            <a:endParaRPr lang="en-IL" sz="2400" i="0" dirty="0">
              <a:solidFill>
                <a:srgbClr val="0066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23FEC-85CE-45DF-B1FE-DED2B09084A2}"/>
              </a:ext>
            </a:extLst>
          </p:cNvPr>
          <p:cNvSpPr txBox="1"/>
          <p:nvPr/>
        </p:nvSpPr>
        <p:spPr>
          <a:xfrm>
            <a:off x="7536160" y="79764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rgbClr val="006699"/>
                </a:solidFill>
              </a:rPr>
              <a:t>Financial deprivation</a:t>
            </a:r>
            <a:endParaRPr lang="en-IL" sz="2400" i="0" dirty="0">
              <a:solidFill>
                <a:srgbClr val="006699"/>
              </a:solidFill>
            </a:endParaRPr>
          </a:p>
        </p:txBody>
      </p:sp>
      <p:pic>
        <p:nvPicPr>
          <p:cNvPr id="16" name="Picture">
            <a:extLst>
              <a:ext uri="{FF2B5EF4-FFF2-40B4-BE49-F238E27FC236}">
                <a16:creationId xmlns:a16="http://schemas.microsoft.com/office/drawing/2014/main" id="{94C0561F-018F-4788-B7E4-7E2C6B4F2BE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51384" y="1230526"/>
            <a:ext cx="4608512" cy="2846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5A94CA-DA40-49DC-8356-542E677D4FBA}"/>
              </a:ext>
            </a:extLst>
          </p:cNvPr>
          <p:cNvSpPr txBox="1"/>
          <p:nvPr/>
        </p:nvSpPr>
        <p:spPr>
          <a:xfrm>
            <a:off x="767408" y="849107"/>
            <a:ext cx="3394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006699"/>
                </a:solidFill>
              </a:rPr>
              <a:t>Challenges in Critical DHL</a:t>
            </a:r>
            <a:endParaRPr lang="en-IL" sz="2000" i="0" dirty="0">
              <a:solidFill>
                <a:srgbClr val="006699"/>
              </a:solidFill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B31E17AA-BE52-4572-9E47-9E3D5FFF9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6082398"/>
            <a:ext cx="2088232" cy="757697"/>
          </a:xfrm>
          <a:prstGeom prst="rect">
            <a:avLst/>
          </a:prstGeom>
        </p:spPr>
      </p:pic>
      <p:pic>
        <p:nvPicPr>
          <p:cNvPr id="22" name="Grafik 5">
            <a:extLst>
              <a:ext uri="{FF2B5EF4-FFF2-40B4-BE49-F238E27FC236}">
                <a16:creationId xmlns:a16="http://schemas.microsoft.com/office/drawing/2014/main" id="{5D9D205F-036A-47EA-BC95-55C426CD2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559" y="6069253"/>
            <a:ext cx="1327670" cy="6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726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ACF250-2B1D-4162-9434-CE2AF4D0C7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040904" y="649942"/>
            <a:ext cx="8229600" cy="850900"/>
          </a:xfrm>
          <a:prstGeom prst="rect">
            <a:avLst/>
          </a:prstGeom>
        </p:spPr>
        <p:txBody>
          <a:bodyPr/>
          <a:lstStyle/>
          <a:p>
            <a:r>
              <a:rPr lang="en-GB" b="1" i="1" dirty="0">
                <a:solidFill>
                  <a:srgbClr val="0081B1"/>
                </a:solidFill>
                <a:ea typeface="+mn-ea"/>
                <a:cs typeface="+mn-cs"/>
              </a:rPr>
              <a:t>In summing up….</a:t>
            </a:r>
            <a:endParaRPr lang="en-IL" b="1" i="1" dirty="0">
              <a:solidFill>
                <a:srgbClr val="0081B1"/>
              </a:solidFill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F2A087-2404-4C50-B08E-A1CED24028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4313"/>
            <a:ext cx="12014448" cy="56038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3366"/>
                </a:solidFill>
              </a:rPr>
              <a:t>Digital health literacy </a:t>
            </a:r>
            <a:r>
              <a:rPr lang="en-GB" sz="2400" b="1" dirty="0">
                <a:solidFill>
                  <a:srgbClr val="003366"/>
                </a:solidFill>
              </a:rPr>
              <a:t>(DHL)</a:t>
            </a:r>
            <a:r>
              <a:rPr lang="en-GB" sz="2400" dirty="0">
                <a:solidFill>
                  <a:srgbClr val="003366"/>
                </a:solidFill>
              </a:rPr>
              <a:t> is increasingly important in helping people </a:t>
            </a:r>
            <a:r>
              <a:rPr lang="en-GB" sz="2400" b="1" dirty="0">
                <a:solidFill>
                  <a:srgbClr val="003366"/>
                </a:solidFill>
              </a:rPr>
              <a:t>access health information, interact with health and public systems, including navigation</a:t>
            </a:r>
            <a:r>
              <a:rPr lang="en-GB" sz="2400" dirty="0">
                <a:solidFill>
                  <a:srgbClr val="003366"/>
                </a:solidFill>
              </a:rPr>
              <a:t> and to </a:t>
            </a:r>
            <a:r>
              <a:rPr lang="en-GB" sz="2400" b="1" dirty="0">
                <a:solidFill>
                  <a:srgbClr val="003366"/>
                </a:solidFill>
              </a:rPr>
              <a:t>manage their personal and family’s health. </a:t>
            </a:r>
          </a:p>
          <a:p>
            <a:r>
              <a:rPr lang="en-GB" sz="2400" dirty="0">
                <a:solidFill>
                  <a:srgbClr val="003366"/>
                </a:solidFill>
              </a:rPr>
              <a:t>DHL entails </a:t>
            </a:r>
            <a:r>
              <a:rPr lang="en-GB" sz="2400" b="1" dirty="0">
                <a:solidFill>
                  <a:srgbClr val="003366"/>
                </a:solidFill>
              </a:rPr>
              <a:t>skills</a:t>
            </a:r>
            <a:r>
              <a:rPr lang="en-GB" sz="2400" dirty="0">
                <a:solidFill>
                  <a:srgbClr val="003366"/>
                </a:solidFill>
              </a:rPr>
              <a:t> related to all aspects of health literacy – </a:t>
            </a:r>
            <a:r>
              <a:rPr lang="en-GB" sz="2400" b="1" dirty="0">
                <a:solidFill>
                  <a:srgbClr val="003366"/>
                </a:solidFill>
              </a:rPr>
              <a:t>functional, interactive and critical</a:t>
            </a:r>
            <a:r>
              <a:rPr lang="en-GB" sz="2400" dirty="0">
                <a:solidFill>
                  <a:srgbClr val="003366"/>
                </a:solidFill>
              </a:rPr>
              <a:t>. </a:t>
            </a:r>
          </a:p>
          <a:p>
            <a:r>
              <a:rPr lang="en-GB" sz="2400" b="1" dirty="0">
                <a:solidFill>
                  <a:srgbClr val="003366"/>
                </a:solidFill>
              </a:rPr>
              <a:t>Social, cultural and generational contexts </a:t>
            </a:r>
            <a:r>
              <a:rPr lang="en-GB" sz="2400" dirty="0">
                <a:solidFill>
                  <a:srgbClr val="003366"/>
                </a:solidFill>
              </a:rPr>
              <a:t>play an important role in influencing DHL skills. </a:t>
            </a:r>
          </a:p>
          <a:p>
            <a:r>
              <a:rPr lang="en-GB" sz="2400" b="1" dirty="0">
                <a:solidFill>
                  <a:srgbClr val="003366"/>
                </a:solidFill>
              </a:rPr>
              <a:t>Appropriate and innovative interventions </a:t>
            </a:r>
            <a:r>
              <a:rPr lang="en-GB" sz="2400" dirty="0">
                <a:solidFill>
                  <a:srgbClr val="003366"/>
                </a:solidFill>
              </a:rPr>
              <a:t>can positively influence DHL, and contribute to health and well-being. </a:t>
            </a:r>
          </a:p>
          <a:p>
            <a:r>
              <a:rPr lang="en-GB" sz="2400" dirty="0">
                <a:solidFill>
                  <a:srgbClr val="003366"/>
                </a:solidFill>
              </a:rPr>
              <a:t>The principles defined in the UN Sustainable Development Goals must be applied to ensure that in the digitalized world, </a:t>
            </a:r>
            <a:r>
              <a:rPr lang="en-GB" sz="2400" b="1" i="1" dirty="0">
                <a:solidFill>
                  <a:srgbClr val="003366"/>
                </a:solidFill>
              </a:rPr>
              <a:t>no one is left behind</a:t>
            </a:r>
            <a:r>
              <a:rPr lang="en-GB" sz="2400" dirty="0">
                <a:solidFill>
                  <a:srgbClr val="003366"/>
                </a:solidFill>
              </a:rPr>
              <a:t>.  </a:t>
            </a:r>
            <a:endParaRPr lang="en-IL" sz="2400" dirty="0">
              <a:solidFill>
                <a:srgbClr val="003366"/>
              </a:solidFill>
            </a:endParaRPr>
          </a:p>
          <a:p>
            <a:endParaRPr lang="en-IL" sz="200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2B5B81-8E67-455B-BE10-A5A9FA678A40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6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ADAA-CF61-4A90-A9E5-A64A5E2E8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763488"/>
          </a:xfrm>
        </p:spPr>
        <p:txBody>
          <a:bodyPr/>
          <a:lstStyle/>
          <a:p>
            <a:r>
              <a:rPr lang="en-US" b="1" dirty="0"/>
              <a:t>On the horizon…</a:t>
            </a:r>
            <a:endParaRPr lang="en-IL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B45D5-3115-466B-91EC-E2EEF5420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0" y="1052736"/>
            <a:ext cx="10945216" cy="1324743"/>
          </a:xfrm>
        </p:spPr>
        <p:txBody>
          <a:bodyPr/>
          <a:lstStyle/>
          <a:p>
            <a:pPr algn="l"/>
            <a:r>
              <a:rPr lang="en-US" sz="3600" dirty="0"/>
              <a:t>A new updated version of measuring DHL – more precise and includes AI in HLS</a:t>
            </a:r>
            <a:r>
              <a:rPr lang="en-US" sz="3600" baseline="-25000" dirty="0"/>
              <a:t>24</a:t>
            </a:r>
            <a:r>
              <a:rPr lang="en-US" sz="3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algn="l"/>
            <a:endParaRPr lang="en-US" sz="3600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55AF082A-44E0-4552-B4AC-9BB252B1C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15845" y="5962313"/>
            <a:ext cx="1960310" cy="923026"/>
          </a:xfrm>
          <a:prstGeom prst="rect">
            <a:avLst/>
          </a:prstGeom>
        </p:spPr>
      </p:pic>
      <p:pic>
        <p:nvPicPr>
          <p:cNvPr id="1028" name="Picture 4" descr="636,940 Horizon Sea Sun Stock Photos ...">
            <a:extLst>
              <a:ext uri="{FF2B5EF4-FFF2-40B4-BE49-F238E27FC236}">
                <a16:creationId xmlns:a16="http://schemas.microsoft.com/office/drawing/2014/main" id="{33CB0165-9EB4-43DD-B55F-1A7F21A9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2619375" cy="1743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1D409-D33A-46C2-84F0-06827784395A}"/>
              </a:ext>
            </a:extLst>
          </p:cNvPr>
          <p:cNvSpPr txBox="1"/>
          <p:nvPr/>
        </p:nvSpPr>
        <p:spPr>
          <a:xfrm>
            <a:off x="2171564" y="4704853"/>
            <a:ext cx="78488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Stay tuned!</a:t>
            </a:r>
            <a:endParaRPr lang="en-IL" sz="4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C3884-22CF-4876-942A-CEC7E755C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76" y="5779845"/>
            <a:ext cx="1123487" cy="825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F08B4-6E9F-4509-932A-3BC5B6B0A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5779845"/>
            <a:ext cx="2088232" cy="7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704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B73FBE22-9A09-4262-B5E0-D792A69448D5}"/>
              </a:ext>
            </a:extLst>
          </p:cNvPr>
          <p:cNvSpPr txBox="1"/>
          <p:nvPr/>
        </p:nvSpPr>
        <p:spPr>
          <a:xfrm>
            <a:off x="911424" y="14127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en-GB" sz="7200" b="1" i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Questions/comments?</a:t>
            </a:r>
            <a:endParaRPr lang="en-IL" sz="7200" b="1" i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0300E-E737-480B-88D8-DD8C073A626F}"/>
              </a:ext>
            </a:extLst>
          </p:cNvPr>
          <p:cNvSpPr txBox="1"/>
          <p:nvPr/>
        </p:nvSpPr>
        <p:spPr>
          <a:xfrm>
            <a:off x="11640616" y="6381328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pic>
        <p:nvPicPr>
          <p:cNvPr id="4" name="תמונה 6">
            <a:extLst>
              <a:ext uri="{FF2B5EF4-FFF2-40B4-BE49-F238E27FC236}">
                <a16:creationId xmlns:a16="http://schemas.microsoft.com/office/drawing/2014/main" id="{907AC081-56D9-45AE-AA1E-3EDA640A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04" y="2790316"/>
            <a:ext cx="5660361" cy="37735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2539325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3FBE22-9A09-4262-B5E0-D792A69448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360" y="10974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sz="6000" b="1">
                <a:solidFill>
                  <a:srgbClr val="00B5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en-IL" sz="6000" b="1">
              <a:solidFill>
                <a:srgbClr val="00B5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B73FBE22-9A09-4262-B5E0-D792A69448D5}"/>
              </a:ext>
            </a:extLst>
          </p:cNvPr>
          <p:cNvSpPr txBox="1"/>
          <p:nvPr/>
        </p:nvSpPr>
        <p:spPr>
          <a:xfrm>
            <a:off x="551384" y="4111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</a:pPr>
            <a:endParaRPr lang="en-IL" sz="7200" b="1" i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0300E-E737-480B-88D8-DD8C073A626F}"/>
              </a:ext>
            </a:extLst>
          </p:cNvPr>
          <p:cNvSpPr txBox="1"/>
          <p:nvPr/>
        </p:nvSpPr>
        <p:spPr>
          <a:xfrm>
            <a:off x="11640616" y="6381328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7BDF4-F130-4BC1-9337-6CEA1A8BDF98}"/>
              </a:ext>
            </a:extLst>
          </p:cNvPr>
          <p:cNvSpPr txBox="1"/>
          <p:nvPr/>
        </p:nvSpPr>
        <p:spPr>
          <a:xfrm>
            <a:off x="1919536" y="2658072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 more information: </a:t>
            </a:r>
            <a:r>
              <a:rPr lang="en-US" dirty="0">
                <a:solidFill>
                  <a:srgbClr val="0081B1"/>
                </a:solidFill>
              </a:rPr>
              <a:t>diamos@zahav.net.il</a:t>
            </a:r>
          </a:p>
          <a:p>
            <a:endParaRPr lang="en-I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2" descr="Contribution Images - Free Download on ...">
            <a:extLst>
              <a:ext uri="{FF2B5EF4-FFF2-40B4-BE49-F238E27FC236}">
                <a16:creationId xmlns:a16="http://schemas.microsoft.com/office/drawing/2014/main" id="{8ED41A98-96DD-47D9-9F5D-DB5FB36C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008" y="3661319"/>
            <a:ext cx="4433849" cy="269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270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8959-5931-4417-B5EE-E706D9FD3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616968" y="75268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81B1"/>
                </a:solidFill>
                <a:ea typeface="+mn-ea"/>
                <a:cs typeface="+mn-cs"/>
              </a:rPr>
              <a:t>Digital Health</a:t>
            </a:r>
            <a:endParaRPr lang="en-IL" sz="5400" b="1">
              <a:solidFill>
                <a:srgbClr val="0081B1"/>
              </a:solidFill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CCE08-9BD6-4929-922B-93CF10A0CF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9376" y="1886098"/>
            <a:ext cx="10225136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the use of technology, such as mobile devices, wearable sensors, and electronic health records, to improve health and healthcare.</a:t>
            </a:r>
          </a:p>
          <a:p>
            <a:r>
              <a:rPr lang="en-US" sz="2400" b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includes a wide range of applications, including telemedicine, digital therapeutics, health information technology, and mobile health.</a:t>
            </a:r>
          </a:p>
          <a:p>
            <a:r>
              <a:rPr lang="en-US" sz="2400" b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can be used to monitor health, provide health information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    and education, diagnose/treat diseases, and manage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   chronic conditions. </a:t>
            </a:r>
          </a:p>
          <a:p>
            <a:r>
              <a:rPr lang="en-US" sz="2400" b="1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The goal: to improve patient outcomes, increase quality and access to care, and reduce healthcare costs.   WHO 2016/2020</a:t>
            </a:r>
            <a:endParaRPr lang="en-IL" sz="2400" b="1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20B738-F627-45B7-81BB-C6F769571A7E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5186EF9-4DD2-4C11-BF17-680651BC16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376" y="752684"/>
            <a:ext cx="2788351" cy="1858901"/>
          </a:xfrm>
          <a:prstGeom prst="rect">
            <a:avLst/>
          </a:prstGeom>
        </p:spPr>
      </p:pic>
      <p:pic>
        <p:nvPicPr>
          <p:cNvPr id="8" name="תמונה 6">
            <a:extLst>
              <a:ext uri="{FF2B5EF4-FFF2-40B4-BE49-F238E27FC236}">
                <a16:creationId xmlns:a16="http://schemas.microsoft.com/office/drawing/2014/main" id="{D34311EF-E08E-42C0-B98A-AC60A7BE7B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118" y="2204864"/>
            <a:ext cx="3786865" cy="28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47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280C54-FB14-49E9-AECB-E3D3F4084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400" y="1076487"/>
            <a:ext cx="962439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i="1">
                <a:solidFill>
                  <a:srgbClr val="0081B1"/>
                </a:solidFill>
                <a:ea typeface="+mn-ea"/>
                <a:cs typeface="+mn-cs"/>
              </a:rPr>
              <a:t>Advantages of Digital Health </a:t>
            </a:r>
            <a:br>
              <a:rPr lang="en-US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he-IL" sz="280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BFDB1025-3BB8-4864-B727-F109B4AB6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099" y="2349988"/>
            <a:ext cx="9051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x-none" sz="280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Overcomes distances</a:t>
            </a:r>
            <a:endParaRPr lang="he-IL" altLang="x-none" sz="28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0229306B-1F8B-4AED-B66D-5B9D59FB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11" y="3416774"/>
            <a:ext cx="10075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x-none" sz="280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Conveys real-time information</a:t>
            </a:r>
            <a:endParaRPr lang="he-IL" altLang="x-none" sz="28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55A9712E-8B11-4F21-BA0D-52B675BA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11" y="3939470"/>
            <a:ext cx="9053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x-none" sz="280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Overcomes patient-provider barriers</a:t>
            </a:r>
            <a:endParaRPr lang="he-IL" altLang="x-none" sz="28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2" name="TextBox 5">
            <a:extLst>
              <a:ext uri="{FF2B5EF4-FFF2-40B4-BE49-F238E27FC236}">
                <a16:creationId xmlns:a16="http://schemas.microsoft.com/office/drawing/2014/main" id="{07B094CB-18E4-4657-94A4-C29041E0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57" y="4954347"/>
            <a:ext cx="9051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x-none" sz="280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Can be cost-effective</a:t>
            </a:r>
            <a:endParaRPr lang="he-IL" altLang="x-none" sz="28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3" name="TextBox 6">
            <a:extLst>
              <a:ext uri="{FF2B5EF4-FFF2-40B4-BE49-F238E27FC236}">
                <a16:creationId xmlns:a16="http://schemas.microsoft.com/office/drawing/2014/main" id="{5F224A44-CDD2-42F9-ADE5-3368D193B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56" y="4431651"/>
            <a:ext cx="9053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x-none" sz="280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Can expedite the navigation of health services</a:t>
            </a:r>
            <a:endParaRPr lang="he-IL" altLang="x-none" sz="28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4" name="TextBox 7">
            <a:extLst>
              <a:ext uri="{FF2B5EF4-FFF2-40B4-BE49-F238E27FC236}">
                <a16:creationId xmlns:a16="http://schemas.microsoft.com/office/drawing/2014/main" id="{B5277D1D-2DFD-4938-B4C0-5D4B499C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12" y="2891851"/>
            <a:ext cx="9430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accent2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x-none" sz="280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Overcomes language barriers</a:t>
            </a:r>
            <a:endParaRPr lang="he-IL" altLang="x-none" sz="280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679CCD-F0C3-4533-AD03-9CDF7BD95824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B1759E5-4A8A-43F5-B268-3E0B453E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2545611"/>
            <a:ext cx="2952328" cy="2931956"/>
          </a:xfrm>
          <a:prstGeom prst="ellipse">
            <a:avLst/>
          </a:prstGeom>
          <a:ln w="63500" cap="rnd">
            <a:solidFill>
              <a:srgbClr val="00B5D7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6E02D3-CB4D-4B7F-A647-A89B4E4318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226" y="87958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5400" b="1" i="1">
                <a:solidFill>
                  <a:srgbClr val="0081B1"/>
                </a:solidFill>
                <a:ea typeface="+mn-ea"/>
                <a:cs typeface="+mn-cs"/>
              </a:rPr>
              <a:t>Barriers to Digital Health </a:t>
            </a:r>
            <a:endParaRPr lang="he-IL" sz="5400" b="1" i="1">
              <a:solidFill>
                <a:srgbClr val="0081B1"/>
              </a:solidFill>
              <a:ea typeface="+mn-ea"/>
              <a:cs typeface="+mn-cs"/>
            </a:endParaRP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858BCB1F-DC12-4FCD-A629-73ECF9A5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2060848"/>
            <a:ext cx="619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defRPr>
                <a:cs typeface="Arial" pitchFamily="34" charset="0"/>
              </a:defRPr>
            </a:lvl2pPr>
            <a:lvl3pPr marL="1143000" indent="-228600" eaLnBrk="0" hangingPunct="0">
              <a:defRPr>
                <a:cs typeface="Arial" pitchFamily="34" charset="0"/>
              </a:defRPr>
            </a:lvl3pPr>
            <a:lvl4pPr marL="1600200" indent="-228600" eaLnBrk="0" hangingPunct="0">
              <a:defRPr>
                <a:cs typeface="Arial" pitchFamily="34" charset="0"/>
              </a:defRPr>
            </a:lvl4pPr>
            <a:lvl5pPr marL="2057400" indent="-228600" eaLnBrk="0" hangingPunct="0">
              <a:defRPr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9pPr>
          </a:lstStyle>
          <a:p>
            <a:r>
              <a:rPr lang="en-US" altLang="x-none"/>
              <a:t>Privacy and confidentiality</a:t>
            </a:r>
            <a:endParaRPr lang="he-IL" altLang="x-none"/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00D004DE-7D85-40DB-A21C-3FEF0410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098" y="2685556"/>
            <a:ext cx="6624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defRPr>
                <a:cs typeface="Arial" pitchFamily="34" charset="0"/>
              </a:defRPr>
            </a:lvl2pPr>
            <a:lvl3pPr marL="1143000" indent="-228600" eaLnBrk="0" hangingPunct="0">
              <a:defRPr>
                <a:cs typeface="Arial" pitchFamily="34" charset="0"/>
              </a:defRPr>
            </a:lvl3pPr>
            <a:lvl4pPr marL="1600200" indent="-228600" eaLnBrk="0" hangingPunct="0">
              <a:defRPr>
                <a:cs typeface="Arial" pitchFamily="34" charset="0"/>
              </a:defRPr>
            </a:lvl4pPr>
            <a:lvl5pPr marL="2057400" indent="-228600" eaLnBrk="0" hangingPunct="0">
              <a:defRPr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9pPr>
          </a:lstStyle>
          <a:p>
            <a:r>
              <a:rPr lang="en-US" altLang="x-none" dirty="0"/>
              <a:t>Credibility and </a:t>
            </a:r>
            <a:r>
              <a:rPr lang="en-US" altLang="x-none" u="sng" dirty="0"/>
              <a:t>trust</a:t>
            </a:r>
            <a:endParaRPr lang="he-IL" altLang="x-none" u="sng" dirty="0"/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E9B1091A-840A-4F62-BAB9-5A7E4773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097" y="3310264"/>
            <a:ext cx="662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defRPr>
                <a:cs typeface="Arial" pitchFamily="34" charset="0"/>
              </a:defRPr>
            </a:lvl2pPr>
            <a:lvl3pPr marL="1143000" indent="-228600" eaLnBrk="0" hangingPunct="0">
              <a:defRPr>
                <a:cs typeface="Arial" pitchFamily="34" charset="0"/>
              </a:defRPr>
            </a:lvl3pPr>
            <a:lvl4pPr marL="1600200" indent="-228600" eaLnBrk="0" hangingPunct="0">
              <a:defRPr>
                <a:cs typeface="Arial" pitchFamily="34" charset="0"/>
              </a:defRPr>
            </a:lvl4pPr>
            <a:lvl5pPr marL="2057400" indent="-228600" eaLnBrk="0" hangingPunct="0">
              <a:defRPr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9pPr>
          </a:lstStyle>
          <a:p>
            <a:r>
              <a:rPr lang="en-US" altLang="x-none"/>
              <a:t>Usability</a:t>
            </a:r>
            <a:endParaRPr lang="he-IL" altLang="x-none"/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A2DD1E18-A8AF-440C-A4CD-E2AAB8AE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770" y="3934972"/>
            <a:ext cx="662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defRPr>
                <a:cs typeface="Arial" pitchFamily="34" charset="0"/>
              </a:defRPr>
            </a:lvl2pPr>
            <a:lvl3pPr marL="1143000" indent="-228600" eaLnBrk="0" hangingPunct="0">
              <a:defRPr>
                <a:cs typeface="Arial" pitchFamily="34" charset="0"/>
              </a:defRPr>
            </a:lvl3pPr>
            <a:lvl4pPr marL="1600200" indent="-228600" eaLnBrk="0" hangingPunct="0">
              <a:defRPr>
                <a:cs typeface="Arial" pitchFamily="34" charset="0"/>
              </a:defRPr>
            </a:lvl4pPr>
            <a:lvl5pPr marL="2057400" indent="-228600" eaLnBrk="0" hangingPunct="0">
              <a:defRPr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9pPr>
          </a:lstStyle>
          <a:p>
            <a:r>
              <a:rPr lang="en-US" altLang="x-none"/>
              <a:t>Accessibility – Broadband, etc</a:t>
            </a:r>
            <a:endParaRPr lang="he-IL" altLang="x-none"/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9803230-7DFE-481F-81A3-592F97DF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770" y="4559679"/>
            <a:ext cx="6624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marL="342900" indent="-342900" algn="l" rtl="0" eaLnBrk="1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defRPr>
                <a:cs typeface="Arial" pitchFamily="34" charset="0"/>
              </a:defRPr>
            </a:lvl2pPr>
            <a:lvl3pPr marL="1143000" indent="-228600" eaLnBrk="0" hangingPunct="0">
              <a:defRPr>
                <a:cs typeface="Arial" pitchFamily="34" charset="0"/>
              </a:defRPr>
            </a:lvl3pPr>
            <a:lvl4pPr marL="1600200" indent="-228600" eaLnBrk="0" hangingPunct="0">
              <a:defRPr>
                <a:cs typeface="Arial" pitchFamily="34" charset="0"/>
              </a:defRPr>
            </a:lvl4pPr>
            <a:lvl5pPr marL="2057400" indent="-228600" eaLnBrk="0" hangingPunct="0">
              <a:defRPr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9pPr>
          </a:lstStyle>
          <a:p>
            <a:r>
              <a:rPr lang="en-US" altLang="x-none"/>
              <a:t>Common language</a:t>
            </a:r>
            <a:endParaRPr lang="he-IL" altLang="x-non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B27DEA-7F4E-4631-BD40-B0E91FD7652C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86EE31C-8A72-4675-BF22-CB29E7602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2132856"/>
            <a:ext cx="3170310" cy="3112946"/>
          </a:xfrm>
          <a:prstGeom prst="ellipse">
            <a:avLst/>
          </a:prstGeom>
          <a:ln w="63500" cap="rnd">
            <a:solidFill>
              <a:srgbClr val="00B5D7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440" y="1124744"/>
            <a:ext cx="1044116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i="0" dirty="0">
                <a:solidFill>
                  <a:schemeClr val="accent1">
                    <a:lumMod val="75000"/>
                  </a:schemeClr>
                </a:solidFill>
              </a:rPr>
              <a:t>Nudge or Sludge?</a:t>
            </a:r>
            <a:endParaRPr lang="he-IL" sz="6600" i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Sludge IPAL – Pengertian, Karakteristik, dan Pengolahan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3140968"/>
            <a:ext cx="4514850" cy="23336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Amazing Examples of Nudge Theo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3169159"/>
            <a:ext cx="3912646" cy="22772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826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12192000" cy="58300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751095-41FD-0925-B39F-53A6F1C6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9997"/>
            <a:ext cx="11521440" cy="607027"/>
          </a:xfrm>
        </p:spPr>
        <p:txBody>
          <a:bodyPr/>
          <a:lstStyle/>
          <a:p>
            <a:pPr algn="ctr"/>
            <a:r>
              <a:rPr lang="en-US" sz="4400" b="1" i="1">
                <a:solidFill>
                  <a:srgbClr val="0081B1"/>
                </a:solidFill>
              </a:rPr>
              <a:t>VR Utilization in Healthcare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E65228-EFDA-CD4D-2EDE-8FD96AF97846}"/>
              </a:ext>
            </a:extLst>
          </p:cNvPr>
          <p:cNvSpPr/>
          <p:nvPr/>
        </p:nvSpPr>
        <p:spPr>
          <a:xfrm>
            <a:off x="9609270" y="2122068"/>
            <a:ext cx="1194099" cy="1158240"/>
          </a:xfrm>
          <a:prstGeom prst="ellipse">
            <a:avLst/>
          </a:prstGeom>
          <a:solidFill>
            <a:srgbClr val="42BF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E9B80-DC1D-7F02-243A-21F3A086437C}"/>
              </a:ext>
            </a:extLst>
          </p:cNvPr>
          <p:cNvSpPr txBox="1"/>
          <p:nvPr/>
        </p:nvSpPr>
        <p:spPr>
          <a:xfrm>
            <a:off x="9235441" y="3382225"/>
            <a:ext cx="1920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MENTAL &amp; PHYSICAL REHABILITATION</a:t>
            </a:r>
            <a:endParaRPr lang="en-IL" sz="140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470491-527B-6DA7-80C2-02544D45E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8753" y="2215795"/>
            <a:ext cx="836648" cy="922020"/>
          </a:xfrm>
        </p:spPr>
      </p:pic>
    </p:spTree>
    <p:extLst>
      <p:ext uri="{BB962C8B-B14F-4D97-AF65-F5344CB8AC3E}">
        <p14:creationId xmlns:p14="http://schemas.microsoft.com/office/powerpoint/2010/main" val="42638226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479376" y="404664"/>
            <a:ext cx="109728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i="1">
                <a:solidFill>
                  <a:srgbClr val="0081B1"/>
                </a:solidFill>
                <a:ea typeface="+mn-ea"/>
                <a:cs typeface="+mn-cs"/>
              </a:rPr>
              <a:t>Maximizing the benefits of health technologies</a:t>
            </a:r>
            <a:endParaRPr lang="he-IL" b="1" i="1">
              <a:solidFill>
                <a:srgbClr val="0081B1"/>
              </a:solidFill>
              <a:ea typeface="+mn-ea"/>
              <a:cs typeface="+mn-cs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31704" y="1268760"/>
            <a:ext cx="5760640" cy="3259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9496" y="4797152"/>
            <a:ext cx="100091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i="0">
                <a:solidFill>
                  <a:srgbClr val="0081B1"/>
                </a:solidFill>
                <a:latin typeface="+mj-lt"/>
              </a:rPr>
              <a:t>Digital health literacy allows individuals to effectively use digital platforms (mobile apps, telehealth, wearables and online services)</a:t>
            </a:r>
            <a:endParaRPr lang="he-IL" sz="2800" i="0">
              <a:solidFill>
                <a:srgbClr val="0081B1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B85E-F76C-4AF5-8656-768D4BA5D875}"/>
              </a:ext>
            </a:extLst>
          </p:cNvPr>
          <p:cNvSpPr txBox="1"/>
          <p:nvPr/>
        </p:nvSpPr>
        <p:spPr>
          <a:xfrm>
            <a:off x="11640616" y="6356351"/>
            <a:ext cx="373832" cy="365125"/>
          </a:xfrm>
          <a:prstGeom prst="rect">
            <a:avLst/>
          </a:prstGeom>
          <a:solidFill>
            <a:srgbClr val="005A81"/>
          </a:solidFill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050" b="1" i="1" kern="1200">
                <a:solidFill>
                  <a:schemeClr val="bg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3200" b="1" i="1" kern="1200">
                <a:solidFill>
                  <a:schemeClr val="accent2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6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9336" y="312336"/>
            <a:ext cx="11881320" cy="1143000"/>
          </a:xfrm>
        </p:spPr>
        <p:txBody>
          <a:bodyPr/>
          <a:lstStyle/>
          <a:p>
            <a:r>
              <a:rPr lang="en-US" sz="3600" b="1"/>
              <a:t>Health literacy in times of crisis through social  media</a:t>
            </a:r>
            <a:endParaRPr lang="he-IL" sz="3600" b="1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/>
              <a:t>6 videos were immediately produced and released to promote coping with emergency through healthy lifestyle</a:t>
            </a:r>
            <a:endParaRPr lang="he-IL" b="1"/>
          </a:p>
        </p:txBody>
      </p:sp>
      <p:sp>
        <p:nvSpPr>
          <p:cNvPr id="4" name="TextBox 3"/>
          <p:cNvSpPr txBox="1"/>
          <p:nvPr/>
        </p:nvSpPr>
        <p:spPr>
          <a:xfrm>
            <a:off x="2639616" y="6261758"/>
            <a:ext cx="85689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0">
                <a:solidFill>
                  <a:schemeClr val="tx1"/>
                </a:solidFill>
                <a:latin typeface="+mn-lt"/>
              </a:rPr>
              <a:t>Response: Over 620,000 hits</a:t>
            </a:r>
            <a:endParaRPr lang="he-IL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r="8445"/>
          <a:stretch>
            <a:fillRect/>
          </a:stretch>
        </p:blipFill>
        <p:spPr>
          <a:xfrm>
            <a:off x="1923635" y="4558303"/>
            <a:ext cx="2044885" cy="127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34"/>
          <a:stretch>
            <a:fillRect/>
          </a:stretch>
        </p:blipFill>
        <p:spPr>
          <a:xfrm>
            <a:off x="2221274" y="2322274"/>
            <a:ext cx="2217210" cy="136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ymail_attachmentId12862e5e-1a16-4cec-bc6f-9f19438447ab" descr="75t296uOkH3PRFEHBi1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r="7777"/>
          <a:stretch>
            <a:fillRect/>
          </a:stretch>
        </p:blipFill>
        <p:spPr bwMode="auto">
          <a:xfrm>
            <a:off x="5483173" y="2244348"/>
            <a:ext cx="2074626" cy="131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r="8885"/>
          <a:stretch>
            <a:fillRect/>
          </a:stretch>
        </p:blipFill>
        <p:spPr>
          <a:xfrm>
            <a:off x="8599151" y="2322783"/>
            <a:ext cx="1941897" cy="127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ymail_attachmentIda43d5973-d8d8-4809-b890-0e575044929e" descr="CLNYQLytFH5Zwu54Pw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7251"/>
          <a:stretch>
            <a:fillRect/>
          </a:stretch>
        </p:blipFill>
        <p:spPr bwMode="auto">
          <a:xfrm>
            <a:off x="8386847" y="4311641"/>
            <a:ext cx="2151676" cy="144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0000" y="3506104"/>
            <a:ext cx="30785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0">
                <a:solidFill>
                  <a:srgbClr val="0070C0"/>
                </a:solidFill>
              </a:rPr>
              <a:t>Maintaining smoking cessation</a:t>
            </a:r>
            <a:endParaRPr lang="he-IL" sz="2400" i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0922" y="5835778"/>
            <a:ext cx="2822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0">
                <a:solidFill>
                  <a:srgbClr val="0070C0"/>
                </a:solidFill>
              </a:rPr>
              <a:t>Healthy sleeping</a:t>
            </a:r>
            <a:endParaRPr lang="he-IL" sz="2400" i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9047" y="3710665"/>
            <a:ext cx="2822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0">
                <a:solidFill>
                  <a:srgbClr val="0070C0"/>
                </a:solidFill>
              </a:rPr>
              <a:t>Family nutrition</a:t>
            </a:r>
            <a:endParaRPr lang="he-IL" sz="2400" i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9758" y="3691175"/>
            <a:ext cx="34268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0">
                <a:solidFill>
                  <a:srgbClr val="0070C0"/>
                </a:solidFill>
              </a:rPr>
              <a:t>Physical activity for young families</a:t>
            </a:r>
            <a:endParaRPr lang="he-IL" sz="2400" i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7036" y="5817971"/>
            <a:ext cx="2822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0">
                <a:solidFill>
                  <a:srgbClr val="0070C0"/>
                </a:solidFill>
              </a:rPr>
              <a:t>Mindfulness</a:t>
            </a:r>
            <a:endParaRPr lang="he-IL" sz="2400" i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35025" y="5891615"/>
            <a:ext cx="2822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0">
                <a:solidFill>
                  <a:srgbClr val="0070C0"/>
                </a:solidFill>
              </a:rPr>
              <a:t>Physical activity for older adults </a:t>
            </a:r>
            <a:endParaRPr lang="he-IL" sz="2400" i="0">
              <a:solidFill>
                <a:srgbClr val="0070C0"/>
              </a:solidFill>
            </a:endParaRPr>
          </a:p>
        </p:txBody>
      </p:sp>
      <p:pic>
        <p:nvPicPr>
          <p:cNvPr id="25" name="ymail_attachmentId45e07c18-114a-4252-b52a-cdf83acd2793" descr="45e07c18-114a-4252-b52a-cdf83acd27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r="10198"/>
          <a:stretch>
            <a:fillRect/>
          </a:stretch>
        </p:blipFill>
        <p:spPr bwMode="auto">
          <a:xfrm>
            <a:off x="5267824" y="4330813"/>
            <a:ext cx="2047553" cy="149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8242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"/>
  <p:tag name="AS_VERSION" val="22.10"/>
</p:tagLst>
</file>

<file path=ppt/theme/theme1.xml><?xml version="1.0" encoding="utf-8"?>
<a:theme xmlns:a="http://schemas.openxmlformats.org/drawingml/2006/main" name="Office Theme">
  <a:themeElements>
    <a:clrScheme name="כללית שפה">
      <a:dk1>
        <a:srgbClr val="123985"/>
      </a:dk1>
      <a:lt1>
        <a:sysClr val="window" lastClr="FFFFFF"/>
      </a:lt1>
      <a:dk2>
        <a:srgbClr val="44546A"/>
      </a:dk2>
      <a:lt2>
        <a:srgbClr val="E7E6E6"/>
      </a:lt2>
      <a:accent1>
        <a:srgbClr val="17A1BA"/>
      </a:accent1>
      <a:accent2>
        <a:srgbClr val="96D600"/>
      </a:accent2>
      <a:accent3>
        <a:srgbClr val="A5A5A5"/>
      </a:accent3>
      <a:accent4>
        <a:srgbClr val="29D1DE"/>
      </a:accent4>
      <a:accent5>
        <a:srgbClr val="00667D"/>
      </a:accent5>
      <a:accent6>
        <a:srgbClr val="05454F"/>
      </a:accent6>
      <a:hlink>
        <a:srgbClr val="0563C1"/>
      </a:hlink>
      <a:folHlink>
        <a:srgbClr val="7F7F7F"/>
      </a:folHlink>
    </a:clrScheme>
    <a:fontScheme name="Office">
      <a:majorFont>
        <a:latin typeface="Calibri"/>
        <a:ea typeface="Calibri"/>
        <a:cs typeface="Times New Roman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1176</Words>
  <Application>Microsoft Office PowerPoint</Application>
  <PresentationFormat>Widescreen</PresentationFormat>
  <Paragraphs>127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Unicode MS</vt:lpstr>
      <vt:lpstr>Calibri</vt:lpstr>
      <vt:lpstr>Dana Yad AlefAlefAlef Normal</vt:lpstr>
      <vt:lpstr>Lucida Sans Unicode</vt:lpstr>
      <vt:lpstr>Ploni ML v2 AAA U-Bold</vt:lpstr>
      <vt:lpstr>Times New Roman</vt:lpstr>
      <vt:lpstr>Wingdings</vt:lpstr>
      <vt:lpstr>Office Theme</vt:lpstr>
      <vt:lpstr>Digital health literacy on the population level – What do we know, what do we need?  M-POHL EVPOP Workshop February 20, 2025  </vt:lpstr>
      <vt:lpstr>PowerPoint Presentation</vt:lpstr>
      <vt:lpstr>Digital Health</vt:lpstr>
      <vt:lpstr>Advantages of Digital Health  </vt:lpstr>
      <vt:lpstr>Barriers to Digital Health </vt:lpstr>
      <vt:lpstr>PowerPoint Presentation</vt:lpstr>
      <vt:lpstr>VR Utilization in Healthcare</vt:lpstr>
      <vt:lpstr>Maximizing the benefits of health technologies</vt:lpstr>
      <vt:lpstr>Health literacy in times of crisis through social  media</vt:lpstr>
      <vt:lpstr>Info-demics  - The case for critical Digital Health Literacy</vt:lpstr>
      <vt:lpstr>PowerPoint Presentation</vt:lpstr>
      <vt:lpstr>Online Health Promotion Workshops -</vt:lpstr>
      <vt:lpstr>Digital Health Literacy as an Asset</vt:lpstr>
      <vt:lpstr>The complexity of Digital Health Literacy </vt:lpstr>
      <vt:lpstr>PowerPoint Presentation</vt:lpstr>
      <vt:lpstr>Measuring Digital Health Literacy  for general adult population in the Health Literacy Survey (HLS19) of the WHO Action Network M-POHL</vt:lpstr>
      <vt:lpstr>Digital Health Literacy- Developing and applying a measure</vt:lpstr>
      <vt:lpstr>Methods</vt:lpstr>
      <vt:lpstr>Results – psychometrics,  determinants and outcomes  </vt:lpstr>
      <vt:lpstr>Selected Results  </vt:lpstr>
      <vt:lpstr>In summing up….</vt:lpstr>
      <vt:lpstr>On the horizon…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Literacy and AI:  evolution or revolution?</dc:title>
  <dc:creator>דיאן לוין פרופ</dc:creator>
  <cp:lastModifiedBy>Diane Levin-Zamir</cp:lastModifiedBy>
  <cp:revision>25</cp:revision>
  <dcterms:created xsi:type="dcterms:W3CDTF">2004-07-01T06:35:06Z</dcterms:created>
  <dcterms:modified xsi:type="dcterms:W3CDTF">2025-02-20T04:44:00Z</dcterms:modified>
</cp:coreProperties>
</file>